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63" r:id="rId4"/>
    <p:sldId id="281" r:id="rId5"/>
    <p:sldId id="265" r:id="rId6"/>
    <p:sldId id="266" r:id="rId7"/>
    <p:sldId id="282" r:id="rId8"/>
    <p:sldId id="268" r:id="rId9"/>
    <p:sldId id="267" r:id="rId10"/>
    <p:sldId id="307" r:id="rId11"/>
    <p:sldId id="306" r:id="rId12"/>
    <p:sldId id="271" r:id="rId13"/>
    <p:sldId id="272" r:id="rId14"/>
    <p:sldId id="309" r:id="rId15"/>
    <p:sldId id="283" r:id="rId16"/>
    <p:sldId id="269" r:id="rId17"/>
    <p:sldId id="270" r:id="rId18"/>
    <p:sldId id="275" r:id="rId19"/>
    <p:sldId id="311" r:id="rId20"/>
    <p:sldId id="276" r:id="rId21"/>
    <p:sldId id="273" r:id="rId22"/>
    <p:sldId id="277" r:id="rId23"/>
    <p:sldId id="274" r:id="rId24"/>
    <p:sldId id="296" r:id="rId25"/>
    <p:sldId id="310" r:id="rId26"/>
    <p:sldId id="278" r:id="rId27"/>
    <p:sldId id="312" r:id="rId28"/>
    <p:sldId id="292" r:id="rId29"/>
    <p:sldId id="293" r:id="rId30"/>
    <p:sldId id="280" r:id="rId31"/>
    <p:sldId id="279" r:id="rId32"/>
    <p:sldId id="288" r:id="rId33"/>
    <p:sldId id="289" r:id="rId34"/>
    <p:sldId id="317" r:id="rId35"/>
    <p:sldId id="290" r:id="rId36"/>
    <p:sldId id="286" r:id="rId37"/>
    <p:sldId id="297" r:id="rId38"/>
    <p:sldId id="298" r:id="rId39"/>
    <p:sldId id="299" r:id="rId40"/>
    <p:sldId id="301" r:id="rId41"/>
    <p:sldId id="314" r:id="rId42"/>
    <p:sldId id="302" r:id="rId43"/>
    <p:sldId id="303" r:id="rId44"/>
    <p:sldId id="315" r:id="rId45"/>
    <p:sldId id="304" r:id="rId46"/>
    <p:sldId id="316" r:id="rId47"/>
    <p:sldId id="295" r:id="rId48"/>
    <p:sldId id="28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38B64-8DBB-2BB1-66A9-F0FF3F4429EA}" v="30" dt="2023-04-18T15:32:04.023"/>
    <p1510:client id="{BBB94E42-10B8-6F4A-7A46-C3C49FBE7F80}" v="47" dt="2023-04-18T13:19:24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81" autoAdjust="0"/>
    <p:restoredTop sz="96357" autoAdjust="0"/>
  </p:normalViewPr>
  <p:slideViewPr>
    <p:cSldViewPr snapToGrid="0">
      <p:cViewPr varScale="1">
        <p:scale>
          <a:sx n="80" d="100"/>
          <a:sy n="80" d="100"/>
        </p:scale>
        <p:origin x="126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/>
          <p:cNvSpPr/>
          <p:nvPr/>
        </p:nvSpPr>
        <p:spPr bwMode="auto">
          <a:xfrm>
            <a:off x="984250" y="-4763"/>
            <a:ext cx="1063625" cy="2782888"/>
          </a:xfrm>
          <a:custGeom>
            <a:avLst/>
            <a:gdLst/>
            <a:ahLst/>
            <a:cxnLst/>
            <a:rect l="0" t="0" r="r" b="b"/>
            <a:pathLst>
              <a:path w="670" h="1753">
                <a:moveTo>
                  <a:pt x="0" y="1696"/>
                </a:moveTo>
                <a:lnTo>
                  <a:pt x="225" y="1753"/>
                </a:lnTo>
                <a:lnTo>
                  <a:pt x="670" y="0"/>
                </a:lnTo>
                <a:lnTo>
                  <a:pt x="430" y="0"/>
                </a:lnTo>
                <a:lnTo>
                  <a:pt x="0" y="16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Freeform 7"/>
          <p:cNvSpPr/>
          <p:nvPr/>
        </p:nvSpPr>
        <p:spPr bwMode="auto">
          <a:xfrm>
            <a:off x="546100" y="-4763"/>
            <a:ext cx="1035050" cy="2673350"/>
          </a:xfrm>
          <a:custGeom>
            <a:avLst/>
            <a:gdLst/>
            <a:ahLst/>
            <a:cxnLst/>
            <a:rect l="0" t="0" r="r" b="b"/>
            <a:pathLst>
              <a:path w="652" h="1684">
                <a:moveTo>
                  <a:pt x="225" y="1684"/>
                </a:moveTo>
                <a:lnTo>
                  <a:pt x="652" y="0"/>
                </a:lnTo>
                <a:lnTo>
                  <a:pt x="411" y="0"/>
                </a:lnTo>
                <a:lnTo>
                  <a:pt x="0" y="1627"/>
                </a:lnTo>
                <a:lnTo>
                  <a:pt x="219" y="1681"/>
                </a:lnTo>
                <a:lnTo>
                  <a:pt x="225" y="168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Freeform 9"/>
          <p:cNvSpPr/>
          <p:nvPr/>
        </p:nvSpPr>
        <p:spPr bwMode="auto">
          <a:xfrm>
            <a:off x="553243" y="2582862"/>
            <a:ext cx="2693987" cy="4275138"/>
          </a:xfrm>
          <a:custGeom>
            <a:avLst/>
            <a:gdLst/>
            <a:ahLst/>
            <a:cxnLst/>
            <a:rect l="0" t="0" r="r" b="b"/>
            <a:pathLst>
              <a:path w="1697" h="2693">
                <a:moveTo>
                  <a:pt x="0" y="0"/>
                </a:moveTo>
                <a:lnTo>
                  <a:pt x="1622" y="2693"/>
                </a:lnTo>
                <a:lnTo>
                  <a:pt x="1697" y="2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</p:sp>
      <p:sp>
        <p:nvSpPr>
          <p:cNvPr id="25" name="Freeform 10"/>
          <p:cNvSpPr/>
          <p:nvPr/>
        </p:nvSpPr>
        <p:spPr bwMode="auto">
          <a:xfrm>
            <a:off x="991393" y="2692400"/>
            <a:ext cx="3332162" cy="4165600"/>
          </a:xfrm>
          <a:custGeom>
            <a:avLst/>
            <a:gdLst/>
            <a:ahLst/>
            <a:cxnLst/>
            <a:rect l="0" t="0" r="r" b="b"/>
            <a:pathLst>
              <a:path w="2099" h="2624">
                <a:moveTo>
                  <a:pt x="2099" y="2624"/>
                </a:moveTo>
                <a:lnTo>
                  <a:pt x="0" y="0"/>
                </a:lnTo>
                <a:lnTo>
                  <a:pt x="2021" y="2624"/>
                </a:lnTo>
                <a:lnTo>
                  <a:pt x="2099" y="26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sp>
        <p:nvSpPr>
          <p:cNvPr id="26" name="Freeform 11"/>
          <p:cNvSpPr/>
          <p:nvPr/>
        </p:nvSpPr>
        <p:spPr bwMode="auto">
          <a:xfrm>
            <a:off x="982171" y="2680802"/>
            <a:ext cx="4576762" cy="4170363"/>
          </a:xfrm>
          <a:custGeom>
            <a:avLst/>
            <a:gdLst/>
            <a:ahLst/>
            <a:cxnLst/>
            <a:rect l="0" t="0" r="r" b="b"/>
            <a:pathLst>
              <a:path w="2883" h="2627">
                <a:moveTo>
                  <a:pt x="0" y="0"/>
                </a:moveTo>
                <a:lnTo>
                  <a:pt x="3" y="3"/>
                </a:lnTo>
                <a:lnTo>
                  <a:pt x="2102" y="2627"/>
                </a:lnTo>
                <a:lnTo>
                  <a:pt x="2883" y="2627"/>
                </a:lnTo>
                <a:lnTo>
                  <a:pt x="225" y="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27" name="Freeform 12"/>
          <p:cNvSpPr/>
          <p:nvPr/>
        </p:nvSpPr>
        <p:spPr bwMode="auto">
          <a:xfrm>
            <a:off x="546100" y="2569482"/>
            <a:ext cx="3580115" cy="4275138"/>
          </a:xfrm>
          <a:custGeom>
            <a:avLst/>
            <a:gdLst/>
            <a:ahLst/>
            <a:cxnLst/>
            <a:rect l="0" t="0" r="r" b="b"/>
            <a:pathLst>
              <a:path w="2258" h="2696">
                <a:moveTo>
                  <a:pt x="2258" y="2696"/>
                </a:moveTo>
                <a:lnTo>
                  <a:pt x="264" y="111"/>
                </a:lnTo>
                <a:lnTo>
                  <a:pt x="228" y="60"/>
                </a:lnTo>
                <a:lnTo>
                  <a:pt x="225" y="57"/>
                </a:lnTo>
                <a:lnTo>
                  <a:pt x="0" y="0"/>
                </a:lnTo>
                <a:lnTo>
                  <a:pt x="0" y="3"/>
                </a:lnTo>
                <a:lnTo>
                  <a:pt x="1697" y="2696"/>
                </a:lnTo>
                <a:lnTo>
                  <a:pt x="2258" y="269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3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BE39C-9DC4-FE13-8B3E-8DB4321267F1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9C7B8AA8-B95C-4613-64AA-A18BDF8461BF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6E67920A-3C6C-DA77-4306-C6556170CCAC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2D00ABA-27EF-33CD-4905-AD6A1F0E4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92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FC713E-1D0B-609E-F013-2AFDABE2F151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B93A5F33-2C33-F235-CE06-7AE62D2641C7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BD9098D4-58A1-5601-B91C-EB206D7E4250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4BCAAE0-C773-5CA7-9A7F-648E925B4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72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4E4C3A-9CCF-0957-50C9-E9BFEC5CE85B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03F860E9-130C-3A5F-616A-B7429F1418BB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4E362F3-5FD9-C2B2-9FA0-3B5686FD63CE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BF35BCB-FE13-1982-C577-81F72E2C4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669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9B8A40-D2EB-B4A8-0AE2-CC1E7017FFBF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5519503-8E11-6466-AE74-C56FE876642D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47D499F-2B6C-45CE-CAD8-4C521F5825DB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D7A85E-7711-241E-2DB9-AA244D88F7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11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C1D69E-8C39-E798-C860-0648601F1918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330E8172-0E4F-6CFB-4539-B2A22DC42EE9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B1311593-D782-172A-0E78-BC54FF0CC4F5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343108A-DD90-A496-9E91-879FC2A29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387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F59222-CDBE-F53A-6B60-A0ED24473C4C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9835723E-6ADF-1C2E-2590-E344C69396FC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B7C8129F-1BB2-8BE4-9CED-3B73D0E42EA3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FB8519E-73E6-943D-43F5-4827D5620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07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06A248-7C0E-8AEE-6B42-1AA4A8B767B4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CAB0CB33-A3F8-A0FD-30D5-6504B5DA65B8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74FBE1D-8822-8520-C265-998B92049528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4F06486-2F35-6645-1952-365D32CE6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457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0CA44B-5919-607D-B2D5-78939AE107CE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0A4D3BE-767C-7B5B-F7ED-4E65FC9523B9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1AA777D-C74A-7F99-8084-A5CA272647FA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D6D0A61-C693-BB8D-4722-C3595A30B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17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97FD49-F566-3967-4E43-14EB5D8D9536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493A9F09-52D2-52FA-266D-5102E7F6065C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9037CBD-BD5A-E2C8-7397-2E8759CEC9A7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40FD6E-AD55-E4D5-FF8D-519B2B80D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81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0C4E85-0362-FE4B-A8EA-ECFFA617ED9E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61FC9CC-6E6D-F29A-8504-76119F65C0A8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57B6358-60F9-5B4F-4503-301A80A5DD4B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BC1C65D-E51F-8CE0-0687-A1E4D3209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6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351970-0CB6-D457-7CF8-BD1F3D6B0E47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582125D-0073-5064-3271-71726C8A000A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72E5DB94-D0D8-0889-B720-242C1AD7C514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D9358AF-D66E-F0BC-FD0A-E9A9FDDF1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9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8583B6-F061-AE1A-C635-7A02CE1F447C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3B382F1-C8EE-1BC6-56FD-CBB91210BFAF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2DC03CA-0CAB-2518-7E2C-38C63DFF8C71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F704B0E-5A20-E6F4-49FE-AAF89EBC4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35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5DA5A9-3467-2E01-0F82-2C6CF26A68DB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164A98B-BAB3-6BE7-9728-F65F5BAE605D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634EE0B3-F119-6D8E-8366-731A6905E73A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A18F9A-C311-BC18-C662-5DD5F7934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8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890AD4-B423-3972-F065-1AD4F122BA4C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0193A3A-EF7D-5631-AAFD-A587658CD63F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822EA8FF-9387-C654-4A74-2DF3959584FA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7F79280-83A6-B3AD-C0E7-701A1D365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25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17EC58-6A03-A2B9-4D07-762441CE778D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38B380F-CAF5-206A-4D51-8C919BE9C6B0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2265ED89-DBC7-30EA-A754-9657DADC2E0C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59428EA-59F7-F792-8670-4B582464F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9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4FB00C-BDC7-25BE-E0C2-EB7B48479E37}"/>
              </a:ext>
            </a:extLst>
          </p:cNvPr>
          <p:cNvGrpSpPr/>
          <p:nvPr userDrawn="1"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08F1F227-D6BE-2ABF-CC56-6E70AE7F1ADA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148C9A0-3D50-D244-19A6-2CB63920003C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51D5847-71F4-69FE-3047-9C8F19F98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85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32000">
              <a:srgbClr val="002060"/>
            </a:gs>
            <a:gs pos="84000">
              <a:srgbClr val="00206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jpeg"/><Relationship Id="rId39" Type="http://schemas.openxmlformats.org/officeDocument/2006/relationships/image" Target="../media/image89.jpeg"/><Relationship Id="rId21" Type="http://schemas.openxmlformats.org/officeDocument/2006/relationships/image" Target="../media/image71.jpeg"/><Relationship Id="rId34" Type="http://schemas.openxmlformats.org/officeDocument/2006/relationships/image" Target="../media/image84.jpeg"/><Relationship Id="rId42" Type="http://schemas.openxmlformats.org/officeDocument/2006/relationships/image" Target="../media/image92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29" Type="http://schemas.openxmlformats.org/officeDocument/2006/relationships/image" Target="../media/image79.jpeg"/><Relationship Id="rId41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24" Type="http://schemas.openxmlformats.org/officeDocument/2006/relationships/image" Target="../media/image74.jpeg"/><Relationship Id="rId32" Type="http://schemas.openxmlformats.org/officeDocument/2006/relationships/image" Target="../media/image82.jpeg"/><Relationship Id="rId37" Type="http://schemas.openxmlformats.org/officeDocument/2006/relationships/image" Target="../media/image87.jpeg"/><Relationship Id="rId40" Type="http://schemas.openxmlformats.org/officeDocument/2006/relationships/image" Target="../media/image90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36" Type="http://schemas.openxmlformats.org/officeDocument/2006/relationships/image" Target="../media/image86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31" Type="http://schemas.openxmlformats.org/officeDocument/2006/relationships/image" Target="../media/image8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Relationship Id="rId30" Type="http://schemas.openxmlformats.org/officeDocument/2006/relationships/image" Target="../media/image80.jpeg"/><Relationship Id="rId35" Type="http://schemas.openxmlformats.org/officeDocument/2006/relationships/image" Target="../media/image85.jpeg"/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38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4.png"/><Relationship Id="rId7" Type="http://schemas.microsoft.com/office/2007/relationships/hdphoto" Target="../media/hdphoto6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D5099F66-9720-7DE1-E3AC-D38EFE441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3" t="17463" r="3842" b="7565"/>
          <a:stretch/>
        </p:blipFill>
        <p:spPr>
          <a:xfrm>
            <a:off x="-830038" y="16450"/>
            <a:ext cx="6638759" cy="7333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52C4741-8BDC-7FEC-5A99-85DFC5C1309B}"/>
              </a:ext>
            </a:extLst>
          </p:cNvPr>
          <p:cNvSpPr txBox="1">
            <a:spLocks/>
          </p:cNvSpPr>
          <p:nvPr/>
        </p:nvSpPr>
        <p:spPr>
          <a:xfrm>
            <a:off x="1905615" y="2193339"/>
            <a:ext cx="10286385" cy="16356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Pan-African Academy of Christian Surgeons</a:t>
            </a:r>
            <a:br>
              <a:rPr lang="en-US" sz="3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endParaRPr lang="en-US" sz="3400" b="1" dirty="0">
              <a:solidFill>
                <a:srgbClr val="FFC000"/>
              </a:solidFill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58554B21-39A0-5830-5B66-E6A958C973DC}"/>
              </a:ext>
            </a:extLst>
          </p:cNvPr>
          <p:cNvSpPr txBox="1">
            <a:spLocks/>
          </p:cNvSpPr>
          <p:nvPr/>
        </p:nvSpPr>
        <p:spPr>
          <a:xfrm>
            <a:off x="3056730" y="3653252"/>
            <a:ext cx="8944186" cy="2243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i="1" dirty="0">
                <a:solidFill>
                  <a:schemeClr val="bg1"/>
                </a:solidFill>
                <a:latin typeface="Century Schoolbook"/>
              </a:rPr>
              <a:t>Reaching the Poor and Sick in Africa with Surgical, Anesthesia, and Obstetric Care AND the Hope of Jesus Christ</a:t>
            </a:r>
            <a:endParaRPr lang="en-US" sz="34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30CC09-079B-7D47-A034-F0A5DD6A22FD}"/>
              </a:ext>
            </a:extLst>
          </p:cNvPr>
          <p:cNvSpPr/>
          <p:nvPr/>
        </p:nvSpPr>
        <p:spPr bwMode="auto">
          <a:xfrm>
            <a:off x="984250" y="-4763"/>
            <a:ext cx="1063625" cy="2782888"/>
          </a:xfrm>
          <a:custGeom>
            <a:avLst/>
            <a:gdLst/>
            <a:ahLst/>
            <a:cxnLst/>
            <a:rect l="0" t="0" r="r" b="b"/>
            <a:pathLst>
              <a:path w="670" h="1753">
                <a:moveTo>
                  <a:pt x="0" y="1696"/>
                </a:moveTo>
                <a:lnTo>
                  <a:pt x="225" y="1753"/>
                </a:lnTo>
                <a:lnTo>
                  <a:pt x="670" y="0"/>
                </a:lnTo>
                <a:lnTo>
                  <a:pt x="430" y="0"/>
                </a:lnTo>
                <a:lnTo>
                  <a:pt x="0" y="16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E072269-D967-0220-04F5-D4BA3C57372A}"/>
              </a:ext>
            </a:extLst>
          </p:cNvPr>
          <p:cNvSpPr/>
          <p:nvPr/>
        </p:nvSpPr>
        <p:spPr bwMode="auto">
          <a:xfrm>
            <a:off x="546100" y="-4763"/>
            <a:ext cx="1035050" cy="2673350"/>
          </a:xfrm>
          <a:custGeom>
            <a:avLst/>
            <a:gdLst/>
            <a:ahLst/>
            <a:cxnLst/>
            <a:rect l="0" t="0" r="r" b="b"/>
            <a:pathLst>
              <a:path w="652" h="1684">
                <a:moveTo>
                  <a:pt x="225" y="1684"/>
                </a:moveTo>
                <a:lnTo>
                  <a:pt x="652" y="0"/>
                </a:lnTo>
                <a:lnTo>
                  <a:pt x="411" y="0"/>
                </a:lnTo>
                <a:lnTo>
                  <a:pt x="0" y="1627"/>
                </a:lnTo>
                <a:lnTo>
                  <a:pt x="219" y="1681"/>
                </a:lnTo>
                <a:lnTo>
                  <a:pt x="225" y="168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58EF70F9-630D-0937-AB35-E99B5F445F86}"/>
              </a:ext>
            </a:extLst>
          </p:cNvPr>
          <p:cNvSpPr/>
          <p:nvPr/>
        </p:nvSpPr>
        <p:spPr bwMode="auto">
          <a:xfrm>
            <a:off x="553243" y="2582862"/>
            <a:ext cx="2693987" cy="4275138"/>
          </a:xfrm>
          <a:custGeom>
            <a:avLst/>
            <a:gdLst/>
            <a:ahLst/>
            <a:cxnLst/>
            <a:rect l="0" t="0" r="r" b="b"/>
            <a:pathLst>
              <a:path w="1697" h="2693">
                <a:moveTo>
                  <a:pt x="0" y="0"/>
                </a:moveTo>
                <a:lnTo>
                  <a:pt x="1622" y="2693"/>
                </a:lnTo>
                <a:lnTo>
                  <a:pt x="1697" y="2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015D12C-8CA2-FC1F-A636-F35A5B93E90E}"/>
              </a:ext>
            </a:extLst>
          </p:cNvPr>
          <p:cNvSpPr/>
          <p:nvPr/>
        </p:nvSpPr>
        <p:spPr bwMode="auto">
          <a:xfrm>
            <a:off x="991393" y="2692400"/>
            <a:ext cx="3332162" cy="4165600"/>
          </a:xfrm>
          <a:custGeom>
            <a:avLst/>
            <a:gdLst/>
            <a:ahLst/>
            <a:cxnLst/>
            <a:rect l="0" t="0" r="r" b="b"/>
            <a:pathLst>
              <a:path w="2099" h="2624">
                <a:moveTo>
                  <a:pt x="2099" y="2624"/>
                </a:moveTo>
                <a:lnTo>
                  <a:pt x="0" y="0"/>
                </a:lnTo>
                <a:lnTo>
                  <a:pt x="2021" y="2624"/>
                </a:lnTo>
                <a:lnTo>
                  <a:pt x="2099" y="26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24558EA5-E887-7884-B9F1-F455B5F93E7E}"/>
              </a:ext>
            </a:extLst>
          </p:cNvPr>
          <p:cNvSpPr/>
          <p:nvPr/>
        </p:nvSpPr>
        <p:spPr bwMode="auto">
          <a:xfrm>
            <a:off x="982171" y="2680802"/>
            <a:ext cx="4576762" cy="4170363"/>
          </a:xfrm>
          <a:custGeom>
            <a:avLst/>
            <a:gdLst/>
            <a:ahLst/>
            <a:cxnLst/>
            <a:rect l="0" t="0" r="r" b="b"/>
            <a:pathLst>
              <a:path w="2883" h="2627">
                <a:moveTo>
                  <a:pt x="0" y="0"/>
                </a:moveTo>
                <a:lnTo>
                  <a:pt x="3" y="3"/>
                </a:lnTo>
                <a:lnTo>
                  <a:pt x="2102" y="2627"/>
                </a:lnTo>
                <a:lnTo>
                  <a:pt x="2883" y="2627"/>
                </a:lnTo>
                <a:lnTo>
                  <a:pt x="225" y="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08F2E73-67B2-C3B4-2BCA-23511C4F6A70}"/>
              </a:ext>
            </a:extLst>
          </p:cNvPr>
          <p:cNvSpPr/>
          <p:nvPr/>
        </p:nvSpPr>
        <p:spPr bwMode="auto">
          <a:xfrm>
            <a:off x="546100" y="2569482"/>
            <a:ext cx="3580115" cy="4275138"/>
          </a:xfrm>
          <a:custGeom>
            <a:avLst/>
            <a:gdLst/>
            <a:ahLst/>
            <a:cxnLst/>
            <a:rect l="0" t="0" r="r" b="b"/>
            <a:pathLst>
              <a:path w="2258" h="2696">
                <a:moveTo>
                  <a:pt x="2258" y="2696"/>
                </a:moveTo>
                <a:lnTo>
                  <a:pt x="264" y="111"/>
                </a:lnTo>
                <a:lnTo>
                  <a:pt x="228" y="60"/>
                </a:lnTo>
                <a:lnTo>
                  <a:pt x="225" y="57"/>
                </a:lnTo>
                <a:lnTo>
                  <a:pt x="0" y="0"/>
                </a:lnTo>
                <a:lnTo>
                  <a:pt x="0" y="3"/>
                </a:lnTo>
                <a:lnTo>
                  <a:pt x="1697" y="2696"/>
                </a:lnTo>
                <a:lnTo>
                  <a:pt x="2258" y="269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71DE8F0-4440-9C3F-EC90-263B7BDB8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44" y="1920528"/>
            <a:ext cx="1457928" cy="1381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Placeholder 21">
            <a:extLst>
              <a:ext uri="{FF2B5EF4-FFF2-40B4-BE49-F238E27FC236}">
                <a16:creationId xmlns:a16="http://schemas.microsoft.com/office/drawing/2014/main" id="{92F7F6F3-27CC-293A-6BD0-F746C525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2" r="11872"/>
          <a:stretch/>
        </p:blipFill>
        <p:spPr>
          <a:xfrm>
            <a:off x="3247814" y="442255"/>
            <a:ext cx="2174408" cy="1902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group of people in surgical scrubs working on a patient&#10;&#10;Description automatically generated with low confidence">
            <a:extLst>
              <a:ext uri="{FF2B5EF4-FFF2-40B4-BE49-F238E27FC236}">
                <a16:creationId xmlns:a16="http://schemas.microsoft.com/office/drawing/2014/main" id="{E1B948D0-A3C6-D1E2-41E4-6EB235E64B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387"/>
          <a:stretch/>
        </p:blipFill>
        <p:spPr>
          <a:xfrm>
            <a:off x="5808721" y="442254"/>
            <a:ext cx="2392897" cy="191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E6D628-4CE0-B2EA-2B07-151BD10E66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8117" y="409629"/>
            <a:ext cx="2867570" cy="1924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2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2C9A5-1361-B24F-2C68-33E280E15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125" y="2761512"/>
            <a:ext cx="3478470" cy="3478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135866E5-2DC5-B2CC-FC09-3B5A2337B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10" y="1298218"/>
            <a:ext cx="4876801" cy="5228942"/>
          </a:xfrm>
          <a:prstGeom prst="rect">
            <a:avLst/>
          </a:prstGeom>
        </p:spPr>
      </p:pic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4E287557-4D88-0925-8A39-7D620FEBA08B}"/>
              </a:ext>
            </a:extLst>
          </p:cNvPr>
          <p:cNvSpPr txBox="1">
            <a:spLocks/>
          </p:cNvSpPr>
          <p:nvPr/>
        </p:nvSpPr>
        <p:spPr>
          <a:xfrm>
            <a:off x="2152174" y="1430451"/>
            <a:ext cx="7297436" cy="216970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Dr. David Thompson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Missionary Surgeon in Gabon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628B-08B2-7C67-0191-97D0416ED267}"/>
              </a:ext>
            </a:extLst>
          </p:cNvPr>
          <p:cNvSpPr txBox="1"/>
          <p:nvPr/>
        </p:nvSpPr>
        <p:spPr>
          <a:xfrm>
            <a:off x="1193663" y="467221"/>
            <a:ext cx="1033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One Man Recognized the Need</a:t>
            </a:r>
          </a:p>
        </p:txBody>
      </p:sp>
    </p:spTree>
    <p:extLst>
      <p:ext uri="{BB962C8B-B14F-4D97-AF65-F5344CB8AC3E}">
        <p14:creationId xmlns:p14="http://schemas.microsoft.com/office/powerpoint/2010/main" val="34916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F83A1-332A-9021-D1C0-D1A1176F3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125" y="2761512"/>
            <a:ext cx="3478470" cy="3478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4B53B53F-D3C6-3149-ADB4-DBBAFF60FD5F}"/>
              </a:ext>
            </a:extLst>
          </p:cNvPr>
          <p:cNvSpPr txBox="1">
            <a:spLocks/>
          </p:cNvSpPr>
          <p:nvPr/>
        </p:nvSpPr>
        <p:spPr>
          <a:xfrm>
            <a:off x="1477934" y="2927958"/>
            <a:ext cx="4338851" cy="251689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What would happen when he left?</a:t>
            </a:r>
          </a:p>
        </p:txBody>
      </p:sp>
      <p:pic>
        <p:nvPicPr>
          <p:cNvPr id="16" name="Picture 15" descr="Icon&#10;&#10;Description automatically generated with low confidence">
            <a:extLst>
              <a:ext uri="{FF2B5EF4-FFF2-40B4-BE49-F238E27FC236}">
                <a16:creationId xmlns:a16="http://schemas.microsoft.com/office/drawing/2014/main" id="{B75BB1DE-E6F7-EAC1-9459-FF063A9FB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10" y="1298218"/>
            <a:ext cx="4876801" cy="522894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4FF9935-4CC6-713D-1B8F-E331766C6D11}"/>
              </a:ext>
            </a:extLst>
          </p:cNvPr>
          <p:cNvSpPr/>
          <p:nvPr/>
        </p:nvSpPr>
        <p:spPr>
          <a:xfrm>
            <a:off x="8693834" y="1962443"/>
            <a:ext cx="1455644" cy="1519311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CF1A7-D5F8-A1BA-7537-88F7391AEC1C}"/>
              </a:ext>
            </a:extLst>
          </p:cNvPr>
          <p:cNvSpPr txBox="1"/>
          <p:nvPr/>
        </p:nvSpPr>
        <p:spPr>
          <a:xfrm>
            <a:off x="1193663" y="467221"/>
            <a:ext cx="1033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He Turned to God For Answers</a:t>
            </a:r>
          </a:p>
        </p:txBody>
      </p:sp>
    </p:spTree>
    <p:extLst>
      <p:ext uri="{BB962C8B-B14F-4D97-AF65-F5344CB8AC3E}">
        <p14:creationId xmlns:p14="http://schemas.microsoft.com/office/powerpoint/2010/main" val="376856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6">
            <a:extLst>
              <a:ext uri="{FF2B5EF4-FFF2-40B4-BE49-F238E27FC236}">
                <a16:creationId xmlns:a16="http://schemas.microsoft.com/office/drawing/2014/main" id="{3FF81631-77FB-6A26-ED61-8C11F83EE41A}"/>
              </a:ext>
            </a:extLst>
          </p:cNvPr>
          <p:cNvSpPr txBox="1">
            <a:spLocks/>
          </p:cNvSpPr>
          <p:nvPr/>
        </p:nvSpPr>
        <p:spPr>
          <a:xfrm>
            <a:off x="1069907" y="802026"/>
            <a:ext cx="4525053" cy="171266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God replied,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21242DBA-D4DE-E3DC-351C-2A8428E09B6D}"/>
              </a:ext>
            </a:extLst>
          </p:cNvPr>
          <p:cNvSpPr txBox="1">
            <a:spLocks/>
          </p:cNvSpPr>
          <p:nvPr/>
        </p:nvSpPr>
        <p:spPr>
          <a:xfrm>
            <a:off x="2819576" y="1583110"/>
            <a:ext cx="7154098" cy="110998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“You train them”</a:t>
            </a:r>
          </a:p>
        </p:txBody>
      </p:sp>
      <p:pic>
        <p:nvPicPr>
          <p:cNvPr id="7" name="Picture 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5D57973E-CC17-3D59-3F48-DA63C9BC4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2382" r="5304"/>
          <a:stretch/>
        </p:blipFill>
        <p:spPr>
          <a:xfrm>
            <a:off x="6576164" y="2981195"/>
            <a:ext cx="4873838" cy="3187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8DAE5BC-33A5-399C-A9FF-0B3D2CC4B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2605"/>
          <a:stretch/>
        </p:blipFill>
        <p:spPr>
          <a:xfrm>
            <a:off x="1637090" y="2981195"/>
            <a:ext cx="4602092" cy="3187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0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84D0F679-ACB1-B45B-331C-46BA7CAFD9F0}"/>
              </a:ext>
            </a:extLst>
          </p:cNvPr>
          <p:cNvSpPr txBox="1">
            <a:spLocks/>
          </p:cNvSpPr>
          <p:nvPr/>
        </p:nvSpPr>
        <p:spPr>
          <a:xfrm>
            <a:off x="2679950" y="4024872"/>
            <a:ext cx="3523626" cy="801231"/>
          </a:xfrm>
          <a:prstGeom prst="rect">
            <a:avLst/>
          </a:prstGeom>
          <a:noFill/>
          <a:ln w="317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</a:t>
            </a: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Africa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Futura Condensed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B1B449-4AFB-D51F-3A44-452415093B53}"/>
              </a:ext>
            </a:extLst>
          </p:cNvPr>
          <p:cNvSpPr txBox="1">
            <a:spLocks/>
          </p:cNvSpPr>
          <p:nvPr/>
        </p:nvSpPr>
        <p:spPr>
          <a:xfrm>
            <a:off x="2679950" y="4695746"/>
            <a:ext cx="3523626" cy="801231"/>
          </a:xfrm>
          <a:prstGeom prst="rect">
            <a:avLst/>
          </a:prstGeom>
          <a:noFill/>
          <a:ln w="317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FOR</a:t>
            </a: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Africa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cs typeface="Futura Condensed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44428C-37A6-44BD-4916-1646CDFBB691}"/>
              </a:ext>
            </a:extLst>
          </p:cNvPr>
          <p:cNvSpPr txBox="1">
            <a:spLocks/>
          </p:cNvSpPr>
          <p:nvPr/>
        </p:nvSpPr>
        <p:spPr>
          <a:xfrm>
            <a:off x="1687810" y="2162254"/>
            <a:ext cx="5766493" cy="1835715"/>
          </a:xfrm>
          <a:prstGeom prst="rect">
            <a:avLst/>
          </a:prstGeom>
          <a:noFill/>
          <a:ln w="317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By Training</a:t>
            </a:r>
            <a:b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Christian Surgeons </a:t>
            </a: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and Related Specialists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F3BF9-21C6-9DC1-1BBB-AB49BA76C4D1}"/>
              </a:ext>
            </a:extLst>
          </p:cNvPr>
          <p:cNvSpPr txBox="1"/>
          <p:nvPr/>
        </p:nvSpPr>
        <p:spPr>
          <a:xfrm>
            <a:off x="1574801" y="344522"/>
            <a:ext cx="976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ln w="3175" cmpd="sng">
                  <a:noFill/>
                </a:ln>
                <a:solidFill>
                  <a:schemeClr val="bg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PAACS is Sustainable Solution to Improve Lives of the Poor and Sick</a:t>
            </a:r>
          </a:p>
        </p:txBody>
      </p:sp>
      <p:pic>
        <p:nvPicPr>
          <p:cNvPr id="12" name="Picture 11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D32AB040-19F2-1873-0C04-0CBE28C9F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4" t="-1216" r="39899" b="1216"/>
          <a:stretch/>
        </p:blipFill>
        <p:spPr>
          <a:xfrm>
            <a:off x="7620944" y="1808776"/>
            <a:ext cx="4266869" cy="5051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0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5">
            <a:extLst>
              <a:ext uri="{FF2B5EF4-FFF2-40B4-BE49-F238E27FC236}">
                <a16:creationId xmlns:a16="http://schemas.microsoft.com/office/drawing/2014/main" id="{F2AF1A3A-B3C2-7CA6-A8F2-56F29C72DC9A}"/>
              </a:ext>
            </a:extLst>
          </p:cNvPr>
          <p:cNvSpPr txBox="1">
            <a:spLocks/>
          </p:cNvSpPr>
          <p:nvPr/>
        </p:nvSpPr>
        <p:spPr>
          <a:xfrm>
            <a:off x="1401280" y="1984467"/>
            <a:ext cx="8006255" cy="254494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00000"/>
              </a:lnSpc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PAACS’ mission is to glorify God by training and discipling African surgeons and </a:t>
            </a:r>
            <a:b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related specialists to become Christ-like leaders and servants providing excellent and compassionate care to those most in need.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2F82A582-B15D-4EC6-998D-D9F613DEB9C4}"/>
              </a:ext>
            </a:extLst>
          </p:cNvPr>
          <p:cNvSpPr txBox="1">
            <a:spLocks/>
          </p:cNvSpPr>
          <p:nvPr/>
        </p:nvSpPr>
        <p:spPr>
          <a:xfrm>
            <a:off x="1270423" y="603808"/>
            <a:ext cx="8267970" cy="184869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Mission Statement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FA25A7-4B5A-FA3E-5BCD-319C622EE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16187" y="1635142"/>
            <a:ext cx="7376442" cy="0"/>
          </a:xfrm>
          <a:prstGeom prst="line">
            <a:avLst/>
          </a:prstGeom>
          <a:ln w="63500" cap="sq">
            <a:gradFill flip="none" rotWithShape="1">
              <a:gsLst>
                <a:gs pos="47000">
                  <a:srgbClr val="00B0F0"/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294ACEA3-8BA1-48FF-450A-35BEE8C5F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003" y="2170500"/>
            <a:ext cx="4071913" cy="468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53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2F82A582-B15D-4EC6-998D-D9F613DEB9C4}"/>
              </a:ext>
            </a:extLst>
          </p:cNvPr>
          <p:cNvSpPr txBox="1">
            <a:spLocks/>
          </p:cNvSpPr>
          <p:nvPr/>
        </p:nvSpPr>
        <p:spPr>
          <a:xfrm>
            <a:off x="1270423" y="603808"/>
            <a:ext cx="8267970" cy="184869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Vision Statement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FA25A7-4B5A-FA3E-5BCD-319C622EE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16187" y="1635142"/>
            <a:ext cx="7376442" cy="0"/>
          </a:xfrm>
          <a:prstGeom prst="line">
            <a:avLst/>
          </a:prstGeom>
          <a:ln w="63500" cap="sq">
            <a:gradFill flip="none" rotWithShape="1">
              <a:gsLst>
                <a:gs pos="47000">
                  <a:srgbClr val="00B0F0"/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5">
            <a:extLst>
              <a:ext uri="{FF2B5EF4-FFF2-40B4-BE49-F238E27FC236}">
                <a16:creationId xmlns:a16="http://schemas.microsoft.com/office/drawing/2014/main" id="{D89F07C6-155F-4BDD-B4F5-52BC410986D3}"/>
              </a:ext>
            </a:extLst>
          </p:cNvPr>
          <p:cNvSpPr txBox="1">
            <a:spLocks/>
          </p:cNvSpPr>
          <p:nvPr/>
        </p:nvSpPr>
        <p:spPr>
          <a:xfrm>
            <a:off x="1401279" y="1984467"/>
            <a:ext cx="8006255" cy="254494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lnSpc>
                <a:spcPct val="100000"/>
              </a:lnSpc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 envisions a growing number of African surgeons and related specialists living out the Gospel and ministering to the sick.</a:t>
            </a:r>
          </a:p>
        </p:txBody>
      </p: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C39B6AE4-F096-0372-CBE9-F739F2F58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544" r="63892"/>
          <a:stretch/>
        </p:blipFill>
        <p:spPr>
          <a:xfrm flipH="1">
            <a:off x="7643973" y="2303802"/>
            <a:ext cx="4419498" cy="4575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5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591C28-4AAB-A0F2-C4B9-1B8DF95D8345}"/>
              </a:ext>
            </a:extLst>
          </p:cNvPr>
          <p:cNvSpPr txBox="1"/>
          <p:nvPr/>
        </p:nvSpPr>
        <p:spPr>
          <a:xfrm>
            <a:off x="938788" y="1500048"/>
            <a:ext cx="105658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A 5-Year Training Program in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African Mission Hospitals Directed</a:t>
            </a:r>
          </a:p>
          <a:p>
            <a:pPr marL="0" lv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by Experienced Board-certified Surgeons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and Related Specialists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048D3-54A2-4098-4310-1BAC07AD3A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" t="97" r="481" b="2261"/>
          <a:stretch/>
        </p:blipFill>
        <p:spPr>
          <a:xfrm>
            <a:off x="3776715" y="3751611"/>
            <a:ext cx="4890002" cy="2696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6">
            <a:extLst>
              <a:ext uri="{FF2B5EF4-FFF2-40B4-BE49-F238E27FC236}">
                <a16:creationId xmlns:a16="http://schemas.microsoft.com/office/drawing/2014/main" id="{3CE13DC5-8631-D496-FCE8-D08A2EB7D456}"/>
              </a:ext>
            </a:extLst>
          </p:cNvPr>
          <p:cNvSpPr txBox="1">
            <a:spLocks/>
          </p:cNvSpPr>
          <p:nvPr/>
        </p:nvSpPr>
        <p:spPr>
          <a:xfrm>
            <a:off x="1532759" y="603808"/>
            <a:ext cx="10565855" cy="100105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Surgical/Specialty Training</a:t>
            </a:r>
          </a:p>
        </p:txBody>
      </p:sp>
    </p:spTree>
    <p:extLst>
      <p:ext uri="{BB962C8B-B14F-4D97-AF65-F5344CB8AC3E}">
        <p14:creationId xmlns:p14="http://schemas.microsoft.com/office/powerpoint/2010/main" val="30308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3787CD-09CD-F3EC-568C-96C49106F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31900" r="9820"/>
          <a:stretch/>
        </p:blipFill>
        <p:spPr>
          <a:xfrm>
            <a:off x="6815687" y="2452506"/>
            <a:ext cx="4408236" cy="243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1BF9A-82A9-0387-FD0A-625194C877C0}"/>
              </a:ext>
            </a:extLst>
          </p:cNvPr>
          <p:cNvSpPr txBox="1"/>
          <p:nvPr/>
        </p:nvSpPr>
        <p:spPr>
          <a:xfrm>
            <a:off x="1566332" y="2263116"/>
            <a:ext cx="4784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Operating Room Training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Pre- and Post-operative Care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Clinical and Academic Study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Training in Clinical Research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utura Condensed"/>
              </a:rPr>
              <a:t>Yearly Exams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utura Condensed"/>
              </a:rPr>
              <a:t>Hands-on</a:t>
            </a:r>
          </a:p>
          <a:p>
            <a:pPr marL="194310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utura Condensed"/>
              </a:rPr>
              <a:t>Direct Supervision</a:t>
            </a:r>
          </a:p>
        </p:txBody>
      </p:sp>
      <p:sp>
        <p:nvSpPr>
          <p:cNvPr id="2" name="Text Placeholder 26">
            <a:extLst>
              <a:ext uri="{FF2B5EF4-FFF2-40B4-BE49-F238E27FC236}">
                <a16:creationId xmlns:a16="http://schemas.microsoft.com/office/drawing/2014/main" id="{0361E9E7-B938-3F45-138C-AE885B8CBD59}"/>
              </a:ext>
            </a:extLst>
          </p:cNvPr>
          <p:cNvSpPr txBox="1">
            <a:spLocks/>
          </p:cNvSpPr>
          <p:nvPr/>
        </p:nvSpPr>
        <p:spPr>
          <a:xfrm>
            <a:off x="1532759" y="603808"/>
            <a:ext cx="10565855" cy="100105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Surgical/Specialty Training</a:t>
            </a:r>
          </a:p>
        </p:txBody>
      </p:sp>
    </p:spTree>
    <p:extLst>
      <p:ext uri="{BB962C8B-B14F-4D97-AF65-F5344CB8AC3E}">
        <p14:creationId xmlns:p14="http://schemas.microsoft.com/office/powerpoint/2010/main" val="193933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EED64A-D42B-4074-3326-C9C02162BD03}"/>
              </a:ext>
            </a:extLst>
          </p:cNvPr>
          <p:cNvSpPr txBox="1"/>
          <p:nvPr/>
        </p:nvSpPr>
        <p:spPr>
          <a:xfrm>
            <a:off x="770041" y="1679373"/>
            <a:ext cx="7439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A 5-Year Spiritual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662E2-AFE8-3DAE-AE62-DEC9990836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984" y="4812919"/>
            <a:ext cx="3153662" cy="1766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A69F4-8D80-199C-7672-32C75B2B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/>
          <a:stretch/>
        </p:blipFill>
        <p:spPr>
          <a:xfrm>
            <a:off x="8210026" y="543216"/>
            <a:ext cx="3617996" cy="2272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B5B845-4DB5-3BC6-EDA3-3C2C1BFB8B9C}"/>
              </a:ext>
            </a:extLst>
          </p:cNvPr>
          <p:cNvSpPr txBox="1"/>
          <p:nvPr/>
        </p:nvSpPr>
        <p:spPr>
          <a:xfrm>
            <a:off x="363978" y="3287966"/>
            <a:ext cx="58153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08710" lvl="2" indent="-285750" algn="l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Spiritual and Ethical Training</a:t>
            </a:r>
          </a:p>
          <a:p>
            <a:pPr marL="1108710" lvl="2" indent="-285750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Bible Study</a:t>
            </a:r>
          </a:p>
          <a:p>
            <a:pPr marL="1108710" lvl="2" indent="-285750" algn="l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Taught to Share the Gospel</a:t>
            </a:r>
          </a:p>
          <a:p>
            <a:pPr marL="1108710" lvl="2" indent="-285750" algn="l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Spiritual Retreats</a:t>
            </a:r>
          </a:p>
          <a:p>
            <a:pPr marL="1108710" lvl="2" indent="-285750" algn="l">
              <a:buClr>
                <a:prstClr val="white"/>
              </a:buClr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Schoolbook"/>
                <a:cs typeface="Futura Condensed"/>
              </a:rPr>
              <a:t>Spiritual Growth Assessments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58A86-E349-6865-9A76-33E7E826E73C}"/>
              </a:ext>
            </a:extLst>
          </p:cNvPr>
          <p:cNvSpPr txBox="1"/>
          <p:nvPr/>
        </p:nvSpPr>
        <p:spPr>
          <a:xfrm>
            <a:off x="1157995" y="2584697"/>
            <a:ext cx="3960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Basic Pastoral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8DF20-5302-2460-A15D-A3D3C710E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5" t="15564" r="12296" b="300"/>
          <a:stretch/>
        </p:blipFill>
        <p:spPr>
          <a:xfrm>
            <a:off x="6192698" y="2606064"/>
            <a:ext cx="3498042" cy="2623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 Placeholder 26">
            <a:extLst>
              <a:ext uri="{FF2B5EF4-FFF2-40B4-BE49-F238E27FC236}">
                <a16:creationId xmlns:a16="http://schemas.microsoft.com/office/drawing/2014/main" id="{11105B22-8256-8F4B-ABD4-C3764B8E337D}"/>
              </a:ext>
            </a:extLst>
          </p:cNvPr>
          <p:cNvSpPr txBox="1">
            <a:spLocks/>
          </p:cNvSpPr>
          <p:nvPr/>
        </p:nvSpPr>
        <p:spPr>
          <a:xfrm>
            <a:off x="1532759" y="603808"/>
            <a:ext cx="10565855" cy="100105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Spiritual Training</a:t>
            </a:r>
          </a:p>
        </p:txBody>
      </p:sp>
    </p:spTree>
    <p:extLst>
      <p:ext uri="{BB962C8B-B14F-4D97-AF65-F5344CB8AC3E}">
        <p14:creationId xmlns:p14="http://schemas.microsoft.com/office/powerpoint/2010/main" val="31600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64E815CA-650E-7A0F-5494-06BBC9BB86D4}"/>
              </a:ext>
            </a:extLst>
          </p:cNvPr>
          <p:cNvSpPr txBox="1">
            <a:spLocks/>
          </p:cNvSpPr>
          <p:nvPr/>
        </p:nvSpPr>
        <p:spPr>
          <a:xfrm>
            <a:off x="5354555" y="449684"/>
            <a:ext cx="6305034" cy="2304532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400" kern="1200" cap="all" spc="1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 Has Programs in </a:t>
            </a:r>
            <a:r>
              <a:rPr lang="en-US" sz="50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11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8EBD9-E7C8-B825-F491-19129528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50" t="18302" r="4170" b="5500"/>
          <a:stretch/>
        </p:blipFill>
        <p:spPr>
          <a:xfrm>
            <a:off x="693859" y="1295400"/>
            <a:ext cx="5579304" cy="5328478"/>
          </a:xfrm>
          <a:prstGeom prst="rect">
            <a:avLst/>
          </a:prstGeom>
          <a:ln>
            <a:noFill/>
          </a:ln>
          <a:effectLst>
            <a:outerShdw blurRad="317500" algn="tl" rotWithShape="0">
              <a:srgbClr val="000000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512F3-68FE-2754-5A47-A38CB34EB3BE}"/>
              </a:ext>
            </a:extLst>
          </p:cNvPr>
          <p:cNvSpPr txBox="1"/>
          <p:nvPr/>
        </p:nvSpPr>
        <p:spPr>
          <a:xfrm>
            <a:off x="6477766" y="2783356"/>
            <a:ext cx="24886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Burundi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Cameroon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Egypt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Ethiopia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Kenya</a:t>
            </a:r>
          </a:p>
          <a:p>
            <a:endParaRPr lang="it-IT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CDB7E-D2A6-DFEB-7048-5FFC586EDF50}"/>
              </a:ext>
            </a:extLst>
          </p:cNvPr>
          <p:cNvSpPr txBox="1"/>
          <p:nvPr/>
        </p:nvSpPr>
        <p:spPr>
          <a:xfrm>
            <a:off x="8888174" y="2805477"/>
            <a:ext cx="24886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Madagascar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Malawi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Niger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Tanzania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Togo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95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E2AE34-35CC-0397-61DD-49F53CBFF319}"/>
              </a:ext>
            </a:extLst>
          </p:cNvPr>
          <p:cNvSpPr txBox="1"/>
          <p:nvPr/>
        </p:nvSpPr>
        <p:spPr>
          <a:xfrm>
            <a:off x="974583" y="757518"/>
            <a:ext cx="10966404" cy="51278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cap="none">
                <a:ln w="3175" cmpd="sng">
                  <a:noFill/>
                </a:ln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These were his instructions to them:</a:t>
            </a:r>
            <a:br>
              <a:rPr lang="en-US" dirty="0"/>
            </a:br>
            <a:r>
              <a:rPr lang="en-US" dirty="0"/>
              <a:t>“The harvest is great,</a:t>
            </a:r>
            <a:br>
              <a:rPr lang="en-US" dirty="0"/>
            </a:br>
            <a:r>
              <a:rPr lang="en-US" dirty="0"/>
              <a:t>but the workers are few.</a:t>
            </a:r>
            <a:br>
              <a:rPr lang="en-US" dirty="0"/>
            </a:br>
            <a:r>
              <a:rPr lang="en-US" dirty="0"/>
              <a:t>So pray to the Lord</a:t>
            </a:r>
            <a:br>
              <a:rPr lang="en-US" dirty="0"/>
            </a:br>
            <a:r>
              <a:rPr lang="en-US" dirty="0"/>
              <a:t>who is in charge of the harvest;</a:t>
            </a:r>
            <a:br>
              <a:rPr lang="en-US" dirty="0"/>
            </a:br>
            <a:r>
              <a:rPr lang="en-US" b="1" u="sng" dirty="0"/>
              <a:t>ask him to send more workers</a:t>
            </a:r>
          </a:p>
          <a:p>
            <a:r>
              <a:rPr lang="en-US" b="1" u="sng" dirty="0"/>
              <a:t>into his fields.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02C95-2BF1-6A89-8EE2-38A23586AA87}"/>
              </a:ext>
            </a:extLst>
          </p:cNvPr>
          <p:cNvSpPr txBox="1"/>
          <p:nvPr/>
        </p:nvSpPr>
        <p:spPr>
          <a:xfrm>
            <a:off x="8579224" y="5741894"/>
            <a:ext cx="2510118" cy="7440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>
              <a:spcBef>
                <a:spcPct val="0"/>
              </a:spcBef>
              <a:buNone/>
              <a:defRPr sz="4000" cap="none">
                <a:ln w="3175" cmpd="sng">
                  <a:noFill/>
                </a:ln>
                <a:effectLst/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Luke 10:2</a:t>
            </a:r>
          </a:p>
        </p:txBody>
      </p:sp>
    </p:spTree>
    <p:extLst>
      <p:ext uri="{BB962C8B-B14F-4D97-AF65-F5344CB8AC3E}">
        <p14:creationId xmlns:p14="http://schemas.microsoft.com/office/powerpoint/2010/main" val="35964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1C7CC2E1-71FD-E27E-E121-0A3531F152FC}"/>
              </a:ext>
            </a:extLst>
          </p:cNvPr>
          <p:cNvSpPr txBox="1">
            <a:spLocks/>
          </p:cNvSpPr>
          <p:nvPr/>
        </p:nvSpPr>
        <p:spPr>
          <a:xfrm>
            <a:off x="4121314" y="442665"/>
            <a:ext cx="7444408" cy="2304532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400" kern="1200" cap="all" spc="1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 Works with</a:t>
            </a:r>
            <a:br>
              <a:rPr lang="en-US" sz="3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50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17 Mission Hospitals</a:t>
            </a:r>
          </a:p>
        </p:txBody>
      </p:sp>
      <p:pic>
        <p:nvPicPr>
          <p:cNvPr id="2" name="Picture 1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47452F27-6ECA-B8D5-49F5-3EC60CC39B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40" y="5385023"/>
            <a:ext cx="2118363" cy="1156928"/>
          </a:xfrm>
          <a:prstGeom prst="rect">
            <a:avLst/>
          </a:prstGeom>
        </p:spPr>
      </p:pic>
      <p:pic>
        <p:nvPicPr>
          <p:cNvPr id="3" name="Picture 2" descr="A person walking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10DA9079-5685-7AF5-4216-C0EB6BB72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40" y="4157094"/>
            <a:ext cx="2118363" cy="1156928"/>
          </a:xfrm>
          <a:prstGeom prst="rect">
            <a:avLst/>
          </a:prstGeom>
        </p:spPr>
      </p:pic>
      <p:pic>
        <p:nvPicPr>
          <p:cNvPr id="23" name="Picture 22" descr="A picture containing text, outdoor, tree, parked&#10;&#10;Description automatically generated">
            <a:extLst>
              <a:ext uri="{FF2B5EF4-FFF2-40B4-BE49-F238E27FC236}">
                <a16:creationId xmlns:a16="http://schemas.microsoft.com/office/drawing/2014/main" id="{81DB8C91-D029-3AF5-A965-905FE22ABB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40" y="2922929"/>
            <a:ext cx="2118363" cy="1156928"/>
          </a:xfrm>
          <a:prstGeom prst="rect">
            <a:avLst/>
          </a:prstGeom>
        </p:spPr>
      </p:pic>
      <p:pic>
        <p:nvPicPr>
          <p:cNvPr id="25" name="Picture 2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6BEA8E18-C598-1D36-7B7B-0C6B536EED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991" y="2922929"/>
            <a:ext cx="2118362" cy="1156927"/>
          </a:xfrm>
          <a:prstGeom prst="rect">
            <a:avLst/>
          </a:prstGeom>
        </p:spPr>
      </p:pic>
      <p:pic>
        <p:nvPicPr>
          <p:cNvPr id="26" name="Picture 25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2F469AD3-17DC-B3EC-70FE-091FC54DC3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42" y="5385023"/>
            <a:ext cx="2118363" cy="1156928"/>
          </a:xfrm>
          <a:prstGeom prst="rect">
            <a:avLst/>
          </a:prstGeom>
        </p:spPr>
      </p:pic>
      <p:pic>
        <p:nvPicPr>
          <p:cNvPr id="27" name="Picture 26" descr="A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1FD8C200-56C6-606B-1FA6-180BC97974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42" y="2922929"/>
            <a:ext cx="2118363" cy="1156928"/>
          </a:xfrm>
          <a:prstGeom prst="rect">
            <a:avLst/>
          </a:prstGeom>
        </p:spPr>
      </p:pic>
      <p:pic>
        <p:nvPicPr>
          <p:cNvPr id="28" name="Picture 27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D002ABA-2557-BC0D-E74B-BAFA6DC649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91" y="4157094"/>
            <a:ext cx="2118363" cy="1156928"/>
          </a:xfrm>
          <a:prstGeom prst="rect">
            <a:avLst/>
          </a:prstGeom>
        </p:spPr>
      </p:pic>
      <p:pic>
        <p:nvPicPr>
          <p:cNvPr id="29" name="Picture 28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0318F796-3359-8FB6-EFE2-100F8BD824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293" y="2922929"/>
            <a:ext cx="2118363" cy="1156928"/>
          </a:xfrm>
          <a:prstGeom prst="rect">
            <a:avLst/>
          </a:prstGeom>
        </p:spPr>
      </p:pic>
      <p:pic>
        <p:nvPicPr>
          <p:cNvPr id="30" name="Picture 29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83D66AC0-BD0C-7DF5-16F0-C9CD61D260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91" y="5385023"/>
            <a:ext cx="2118363" cy="1156928"/>
          </a:xfrm>
          <a:prstGeom prst="rect">
            <a:avLst/>
          </a:prstGeom>
        </p:spPr>
      </p:pic>
      <p:pic>
        <p:nvPicPr>
          <p:cNvPr id="31" name="Picture 30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B004E0D5-DF6C-7857-495D-D44059EFFE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91" y="1668722"/>
            <a:ext cx="2118363" cy="11569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AE658CA-D467-FEF8-DBBB-C70EC2440C7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91" y="2922929"/>
            <a:ext cx="2118363" cy="1156928"/>
          </a:xfrm>
          <a:prstGeom prst="rect">
            <a:avLst/>
          </a:prstGeom>
        </p:spPr>
      </p:pic>
      <p:pic>
        <p:nvPicPr>
          <p:cNvPr id="50" name="Picture 49" descr="A picture containing building, outdoor, grass, house&#10;&#10;Description automatically generated">
            <a:extLst>
              <a:ext uri="{FF2B5EF4-FFF2-40B4-BE49-F238E27FC236}">
                <a16:creationId xmlns:a16="http://schemas.microsoft.com/office/drawing/2014/main" id="{7BDD6D0E-69F1-C152-DA1F-EAD2B32F9AE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42" y="4157094"/>
            <a:ext cx="2118363" cy="1156928"/>
          </a:xfrm>
          <a:prstGeom prst="rect">
            <a:avLst/>
          </a:prstGeom>
        </p:spPr>
      </p:pic>
      <p:pic>
        <p:nvPicPr>
          <p:cNvPr id="51" name="Picture 50" descr="A rainbow over a house&#10;&#10;Description automatically generated with low confidence">
            <a:extLst>
              <a:ext uri="{FF2B5EF4-FFF2-40B4-BE49-F238E27FC236}">
                <a16:creationId xmlns:a16="http://schemas.microsoft.com/office/drawing/2014/main" id="{C0BA60B8-FFF2-85D9-88A3-1DE1A350FCA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956293" y="4157094"/>
            <a:ext cx="2118363" cy="1160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A picture containing outdoor, tree, building, sign&#10;&#10;Description automatically generated">
            <a:extLst>
              <a:ext uri="{FF2B5EF4-FFF2-40B4-BE49-F238E27FC236}">
                <a16:creationId xmlns:a16="http://schemas.microsoft.com/office/drawing/2014/main" id="{05B24428-5B42-F3F0-8B1C-3DB029EA901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364991" y="5385023"/>
            <a:ext cx="2118363" cy="116097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29DC41F-3D41-64C8-5A8D-0841F2DE9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991" y="4157094"/>
            <a:ext cx="2132072" cy="1218327"/>
          </a:xfrm>
          <a:prstGeom prst="rect">
            <a:avLst/>
          </a:prstGeom>
        </p:spPr>
      </p:pic>
      <p:pic>
        <p:nvPicPr>
          <p:cNvPr id="55" name="Picture 2" descr="Kibuye Hope Hospital">
            <a:extLst>
              <a:ext uri="{FF2B5EF4-FFF2-40B4-BE49-F238E27FC236}">
                <a16:creationId xmlns:a16="http://schemas.microsoft.com/office/drawing/2014/main" id="{ED4C4C82-81F0-1094-0ED7-2338C3C7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391" y="420546"/>
            <a:ext cx="2112670" cy="11569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F0C99D-48C0-99A3-CFF9-0A77634528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6293" y="5385023"/>
            <a:ext cx="2158578" cy="117889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EC51353E-86AC-2801-0ECA-B6D68CD2279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7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7A2D42E1-F95A-C690-E786-549E740F20A6}"/>
              </a:ext>
            </a:extLst>
          </p:cNvPr>
          <p:cNvSpPr txBox="1">
            <a:spLocks/>
          </p:cNvSpPr>
          <p:nvPr/>
        </p:nvSpPr>
        <p:spPr>
          <a:xfrm>
            <a:off x="1240380" y="125353"/>
            <a:ext cx="10646820" cy="2340671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2400" kern="1200" cap="all" spc="1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 has </a:t>
            </a:r>
          </a:p>
          <a:p>
            <a:pPr algn="ctr"/>
            <a:r>
              <a:rPr lang="en-US" sz="50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24</a:t>
            </a:r>
            <a:r>
              <a:rPr lang="en-US" sz="3600" b="1" cap="none" dirty="0">
                <a:solidFill>
                  <a:srgbClr val="FFC000"/>
                </a:solidFill>
                <a:latin typeface="Century Schoolbook"/>
              </a:rPr>
              <a:t> </a:t>
            </a:r>
            <a:r>
              <a:rPr lang="en-US" sz="50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Surgical/Specialty</a:t>
            </a:r>
            <a:br>
              <a:rPr lang="en-US" sz="5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50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Training Programs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507AF9EC-9ACB-3009-84B4-0AD5AF66C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00006"/>
              </p:ext>
            </p:extLst>
          </p:nvPr>
        </p:nvGraphicFramePr>
        <p:xfrm>
          <a:off x="6021789" y="2502124"/>
          <a:ext cx="5438039" cy="4185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8039">
                  <a:extLst>
                    <a:ext uri="{9D8B030D-6E8A-4147-A177-3AD203B41FA5}">
                      <a16:colId xmlns:a16="http://schemas.microsoft.com/office/drawing/2014/main" val="4145992797"/>
                    </a:ext>
                  </a:extLst>
                </a:gridCol>
              </a:tblGrid>
              <a:tr h="42848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Schoolbook" panose="02040604050505020304" pitchFamily="18" charset="0"/>
                        </a:rPr>
                        <a:t>PAACS Training Programs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585214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Schoolbook" panose="02040604050505020304" pitchFamily="18" charset="0"/>
                        </a:rPr>
                        <a:t> 14 General Surgery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323074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Schoolbook" panose="02040604050505020304" pitchFamily="18" charset="0"/>
                        </a:rPr>
                        <a:t> 3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Schoolbook" panose="02040604050505020304" pitchFamily="18" charset="0"/>
                        </a:rPr>
                        <a:t>Orthopaedic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Schoolbook" panose="02040604050505020304" pitchFamily="18" charset="0"/>
                        </a:rPr>
                        <a:t> Surgery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3581142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 1 Pediatric Surgery</a:t>
                      </a:r>
                      <a:endParaRPr lang="en-US" sz="2000" dirty="0">
                        <a:solidFill>
                          <a:srgbClr val="00206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2389050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 1 Cardiothoracic Surgery</a:t>
                      </a:r>
                      <a:endParaRPr lang="en-US" sz="2000" dirty="0">
                        <a:solidFill>
                          <a:srgbClr val="00206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556844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 1 Head and Neck Surgery</a:t>
                      </a:r>
                      <a:endParaRPr lang="en-US" sz="2000" dirty="0">
                        <a:solidFill>
                          <a:srgbClr val="00206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329750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 1 Neurosurgery</a:t>
                      </a:r>
                      <a:endParaRPr lang="en-US" sz="2000" dirty="0">
                        <a:solidFill>
                          <a:srgbClr val="00206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9197541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 1 Obstetrics/Gynecology</a:t>
                      </a:r>
                      <a:endParaRPr lang="en-US" sz="2000" dirty="0">
                        <a:solidFill>
                          <a:srgbClr val="002060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106117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/>
                          <a:ea typeface="+mn-ea"/>
                          <a:cs typeface="+mn-cs"/>
                        </a:rPr>
                        <a:t> 1 Anesthesiology</a:t>
                      </a:r>
                      <a:endParaRPr lang="en-US" dirty="0">
                        <a:latin typeface="Century Schoolbook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692735"/>
                  </a:ext>
                </a:extLst>
              </a:tr>
              <a:tr h="4142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kern="1200" dirty="0">
                          <a:solidFill>
                            <a:srgbClr val="002060"/>
                          </a:solidFill>
                          <a:effectLst/>
                          <a:latin typeface="Century Schoolbook"/>
                          <a:ea typeface="+mn-ea"/>
                          <a:cs typeface="+mn-cs"/>
                        </a:rPr>
                        <a:t> 1 Plastic Surgery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974757"/>
                  </a:ext>
                </a:extLst>
              </a:tr>
            </a:tbl>
          </a:graphicData>
        </a:graphic>
      </p:graphicFrame>
      <p:pic>
        <p:nvPicPr>
          <p:cNvPr id="6" name="Picture Placeholder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F626AF4-C295-3F2F-B15B-6CA047384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4" r="6578"/>
          <a:stretch/>
        </p:blipFill>
        <p:spPr>
          <a:xfrm>
            <a:off x="915709" y="2201076"/>
            <a:ext cx="3595955" cy="465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E8982E-012C-2304-0852-383096EA6502}"/>
              </a:ext>
            </a:extLst>
          </p:cNvPr>
          <p:cNvGrpSpPr/>
          <p:nvPr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A6F16414-71F0-7A37-619A-907C59E1E673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0BC7D2DD-142A-C557-04DF-B890560EFB9F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1D0534D-8E4D-C9E1-86A2-FBFDF6837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9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AD87F4C-A9D1-B885-A89C-A948ED9A9EC7}"/>
              </a:ext>
            </a:extLst>
          </p:cNvPr>
          <p:cNvSpPr txBox="1">
            <a:spLocks/>
          </p:cNvSpPr>
          <p:nvPr/>
        </p:nvSpPr>
        <p:spPr>
          <a:xfrm>
            <a:off x="931202" y="368920"/>
            <a:ext cx="10948809" cy="673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NEW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PAACS General Surgery Programs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0B5C9DB-49FD-CC47-B302-032D4E2CC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90" t="15537" r="6928" b="5376"/>
          <a:stretch/>
        </p:blipFill>
        <p:spPr>
          <a:xfrm>
            <a:off x="3729787" y="1316634"/>
            <a:ext cx="4935557" cy="5423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136">
            <a:extLst>
              <a:ext uri="{FF2B5EF4-FFF2-40B4-BE49-F238E27FC236}">
                <a16:creationId xmlns:a16="http://schemas.microsoft.com/office/drawing/2014/main" id="{7FC9A442-6742-2A08-A83A-42D5EDC2771C}"/>
              </a:ext>
            </a:extLst>
          </p:cNvPr>
          <p:cNvSpPr txBox="1"/>
          <p:nvPr/>
        </p:nvSpPr>
        <p:spPr>
          <a:xfrm>
            <a:off x="1211940" y="3547910"/>
            <a:ext cx="3615102" cy="221599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of Hope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Mango, Togo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New PAACS General   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Surgery Program</a:t>
            </a:r>
          </a:p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January 2023</a:t>
            </a:r>
            <a:endParaRPr lang="en-US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136">
            <a:extLst>
              <a:ext uri="{FF2B5EF4-FFF2-40B4-BE49-F238E27FC236}">
                <a16:creationId xmlns:a16="http://schemas.microsoft.com/office/drawing/2014/main" id="{CA645344-6FC2-676D-626F-29D1A2E0D878}"/>
              </a:ext>
            </a:extLst>
          </p:cNvPr>
          <p:cNvSpPr txBox="1"/>
          <p:nvPr/>
        </p:nvSpPr>
        <p:spPr>
          <a:xfrm>
            <a:off x="8247005" y="1457106"/>
            <a:ext cx="3838302" cy="258532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Kibuye Hope Hospital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Kibuye, Burundi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New PAACS General 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Surgery Program</a:t>
            </a:r>
            <a:b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2022</a:t>
            </a:r>
            <a:endParaRPr lang="en-US" sz="32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B5F4CA-8E53-02D0-085E-201DEA55ED80}"/>
              </a:ext>
            </a:extLst>
          </p:cNvPr>
          <p:cNvCxnSpPr>
            <a:cxnSpLocks/>
          </p:cNvCxnSpPr>
          <p:nvPr/>
        </p:nvCxnSpPr>
        <p:spPr>
          <a:xfrm flipH="1">
            <a:off x="7031249" y="2005263"/>
            <a:ext cx="1306635" cy="2348076"/>
          </a:xfrm>
          <a:prstGeom prst="line">
            <a:avLst/>
          </a:prstGeom>
          <a:ln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A68523-9799-7EEF-2029-4AF73E3FE558}"/>
              </a:ext>
            </a:extLst>
          </p:cNvPr>
          <p:cNvCxnSpPr>
            <a:cxnSpLocks/>
          </p:cNvCxnSpPr>
          <p:nvPr/>
        </p:nvCxnSpPr>
        <p:spPr>
          <a:xfrm flipV="1">
            <a:off x="4096011" y="3547910"/>
            <a:ext cx="1064741" cy="222424"/>
          </a:xfrm>
          <a:prstGeom prst="line">
            <a:avLst/>
          </a:prstGeom>
          <a:ln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0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0B5C9DB-49FD-CC47-B302-032D4E2CC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90" t="15537" r="6928" b="5376"/>
          <a:stretch/>
        </p:blipFill>
        <p:spPr>
          <a:xfrm>
            <a:off x="3729787" y="1316634"/>
            <a:ext cx="4935557" cy="5423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7E7DD8-93EC-72B5-C726-E02D7C1A7AD3}"/>
              </a:ext>
            </a:extLst>
          </p:cNvPr>
          <p:cNvSpPr txBox="1"/>
          <p:nvPr/>
        </p:nvSpPr>
        <p:spPr>
          <a:xfrm>
            <a:off x="1199078" y="3547910"/>
            <a:ext cx="440763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Togo</a:t>
            </a:r>
          </a:p>
          <a:p>
            <a:pPr algn="ctr"/>
            <a:r>
              <a:rPr lang="en-US" sz="2100" i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location of Hospital of Hope is in a majority Muslim community (&gt;80%). Many patients also travel from neighboring countries </a:t>
            </a:r>
            <a:r>
              <a:rPr lang="en-US" sz="2100" i="1" dirty="0">
                <a:solidFill>
                  <a:schemeClr val="bg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including Benin, Burkina Faso, Ghana, Niger, and Nigeria.</a:t>
            </a:r>
            <a:br>
              <a:rPr lang="en-US" sz="2100" i="1" dirty="0">
                <a:solidFill>
                  <a:schemeClr val="bg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 combined unreached population is 104,652,000.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60B7B-63F9-70D7-88B4-EC9A36A987D4}"/>
              </a:ext>
            </a:extLst>
          </p:cNvPr>
          <p:cNvSpPr txBox="1"/>
          <p:nvPr/>
        </p:nvSpPr>
        <p:spPr>
          <a:xfrm>
            <a:off x="8337884" y="1037599"/>
            <a:ext cx="362892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100" i="1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4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Burundi</a:t>
            </a:r>
          </a:p>
          <a:p>
            <a:r>
              <a:rPr lang="en-US" dirty="0"/>
              <a:t>As one of the most surgeon-deficient countries in the world, each graduate will have a huge opportunity to create a sizable impact in their country.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026F95-55A7-7B1E-04C1-D944823EE9CA}"/>
              </a:ext>
            </a:extLst>
          </p:cNvPr>
          <p:cNvCxnSpPr>
            <a:cxnSpLocks/>
          </p:cNvCxnSpPr>
          <p:nvPr/>
        </p:nvCxnSpPr>
        <p:spPr>
          <a:xfrm flipV="1">
            <a:off x="4096011" y="3547910"/>
            <a:ext cx="1064741" cy="222424"/>
          </a:xfrm>
          <a:prstGeom prst="line">
            <a:avLst/>
          </a:prstGeom>
          <a:ln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1C5FBC-7EDC-222B-D629-277428DB1DB2}"/>
              </a:ext>
            </a:extLst>
          </p:cNvPr>
          <p:cNvCxnSpPr>
            <a:cxnSpLocks/>
          </p:cNvCxnSpPr>
          <p:nvPr/>
        </p:nvCxnSpPr>
        <p:spPr>
          <a:xfrm flipH="1">
            <a:off x="7031249" y="2005263"/>
            <a:ext cx="1306635" cy="2348076"/>
          </a:xfrm>
          <a:prstGeom prst="line">
            <a:avLst/>
          </a:prstGeom>
          <a:ln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D4B5A97-EE2F-DF6F-7417-58C7979AFB9A}"/>
              </a:ext>
            </a:extLst>
          </p:cNvPr>
          <p:cNvSpPr txBox="1">
            <a:spLocks/>
          </p:cNvSpPr>
          <p:nvPr/>
        </p:nvSpPr>
        <p:spPr>
          <a:xfrm>
            <a:off x="931202" y="368920"/>
            <a:ext cx="10948809" cy="673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NEW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PAACS General Surgery Programs</a:t>
            </a:r>
          </a:p>
        </p:txBody>
      </p:sp>
    </p:spTree>
    <p:extLst>
      <p:ext uri="{BB962C8B-B14F-4D97-AF65-F5344CB8AC3E}">
        <p14:creationId xmlns:p14="http://schemas.microsoft.com/office/powerpoint/2010/main" val="5374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B9BDF-7048-5586-9DBA-83DF1E5B8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7" t="10228" r="3632" b="2521"/>
          <a:stretch/>
        </p:blipFill>
        <p:spPr>
          <a:xfrm>
            <a:off x="1437693" y="509037"/>
            <a:ext cx="2472414" cy="230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3CF97-08CB-0B3A-1A3E-4DDFF3EAD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t="4963" r="22344" b="9195"/>
          <a:stretch/>
        </p:blipFill>
        <p:spPr>
          <a:xfrm>
            <a:off x="1540609" y="4048776"/>
            <a:ext cx="2472414" cy="2298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2E458-703D-79F8-5E11-895B674391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19504" b="4141"/>
          <a:stretch/>
        </p:blipFill>
        <p:spPr>
          <a:xfrm>
            <a:off x="4013023" y="509037"/>
            <a:ext cx="2472414" cy="230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F57857-22C6-8DA6-7673-2849F7A93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r="9670"/>
          <a:stretch/>
        </p:blipFill>
        <p:spPr>
          <a:xfrm>
            <a:off x="4115939" y="4048776"/>
            <a:ext cx="2472414" cy="2298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F10B7-C7C2-C4CD-B124-85729679AC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489" r="11472"/>
          <a:stretch/>
        </p:blipFill>
        <p:spPr>
          <a:xfrm>
            <a:off x="6691269" y="4048777"/>
            <a:ext cx="2472414" cy="2298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C3C4E-DD0A-D432-D89E-87F5636FD5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6599" y="4048777"/>
            <a:ext cx="2472414" cy="230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DC8BF-A2AA-3D5C-81D6-01D25966B3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r="13723"/>
          <a:stretch/>
        </p:blipFill>
        <p:spPr>
          <a:xfrm>
            <a:off x="6588353" y="509036"/>
            <a:ext cx="2472414" cy="230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12EA1-A5C4-710D-102A-66C6C724C0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r="29699" b="5464"/>
          <a:stretch/>
        </p:blipFill>
        <p:spPr>
          <a:xfrm>
            <a:off x="9163683" y="509036"/>
            <a:ext cx="2472414" cy="2300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F8FC11-4236-4DF2-F2F4-92767740D3DB}"/>
              </a:ext>
            </a:extLst>
          </p:cNvPr>
          <p:cNvSpPr txBox="1"/>
          <p:nvPr/>
        </p:nvSpPr>
        <p:spPr>
          <a:xfrm>
            <a:off x="1445211" y="2942140"/>
            <a:ext cx="10080452" cy="973720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 cap="none" spc="100" baseline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>
                <a:solidFill>
                  <a:srgbClr val="FFC000"/>
                </a:solidFill>
                <a:latin typeface="Century Schoolbook"/>
              </a:rPr>
              <a:t>151</a:t>
            </a:r>
            <a:r>
              <a:rPr lang="en-US" dirty="0">
                <a:latin typeface="Century Schoolbook"/>
              </a:rPr>
              <a:t> PAACS Residents and Fellows</a:t>
            </a:r>
          </a:p>
        </p:txBody>
      </p:sp>
    </p:spTree>
    <p:extLst>
      <p:ext uri="{BB962C8B-B14F-4D97-AF65-F5344CB8AC3E}">
        <p14:creationId xmlns:p14="http://schemas.microsoft.com/office/powerpoint/2010/main" val="309563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4A4924F4-9394-757B-C871-69956D03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06" t="7527" r="10169" b="43735"/>
          <a:stretch/>
        </p:blipFill>
        <p:spPr>
          <a:xfrm>
            <a:off x="3318427" y="1425269"/>
            <a:ext cx="1069974" cy="1088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E9B1809-7334-0931-B377-B7663A8F20DE}"/>
              </a:ext>
            </a:extLst>
          </p:cNvPr>
          <p:cNvSpPr txBox="1">
            <a:spLocks/>
          </p:cNvSpPr>
          <p:nvPr/>
        </p:nvSpPr>
        <p:spPr>
          <a:xfrm>
            <a:off x="1087687" y="10186"/>
            <a:ext cx="10523229" cy="1256639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cap="all" spc="100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41 New Residents </a:t>
            </a:r>
            <a:r>
              <a:rPr lang="en-US" sz="44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Started in 2023</a:t>
            </a:r>
            <a:endParaRPr lang="en-US" sz="4400" b="1" cap="none" dirty="0">
              <a:solidFill>
                <a:srgbClr val="8B39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A3F2CF7A-1A79-6A6E-672C-BB414120F5D2}"/>
              </a:ext>
            </a:extLst>
          </p:cNvPr>
          <p:cNvSpPr txBox="1">
            <a:spLocks/>
          </p:cNvSpPr>
          <p:nvPr/>
        </p:nvSpPr>
        <p:spPr>
          <a:xfrm>
            <a:off x="5532324" y="797099"/>
            <a:ext cx="4045936" cy="1270374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cap="all" spc="100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Largest Incoming Class </a:t>
            </a:r>
            <a:r>
              <a:rPr lang="en-US" sz="3600" b="1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EVER</a:t>
            </a:r>
          </a:p>
        </p:txBody>
      </p:sp>
      <p:pic>
        <p:nvPicPr>
          <p:cNvPr id="6" name="Picture 5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C3389629-B1B0-5E73-C669-4BDF77F38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84" y="4584143"/>
            <a:ext cx="1191340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ABFCE3C4-E2C7-3693-2E37-9E9067768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7"/>
          <a:stretch/>
        </p:blipFill>
        <p:spPr>
          <a:xfrm>
            <a:off x="10898594" y="3497730"/>
            <a:ext cx="1211731" cy="1120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DD13DEE-70F9-6B28-BCA2-5FE2C12E5A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75028" y="1206012"/>
            <a:ext cx="1094584" cy="120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5E1183B-5856-B13E-E3B6-8193F7C3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6700" y="1388126"/>
            <a:ext cx="1094581" cy="1202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, outdoor, person, smiling&#10;&#10;Description automatically generated">
            <a:extLst>
              <a:ext uri="{FF2B5EF4-FFF2-40B4-BE49-F238E27FC236}">
                <a16:creationId xmlns:a16="http://schemas.microsoft.com/office/drawing/2014/main" id="{F8D05836-815C-8A9A-963E-34E945FA6E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043" y="2384006"/>
            <a:ext cx="1188641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erson wearing a blue hat&#10;&#10;Description automatically generated with low confidence">
            <a:extLst>
              <a:ext uri="{FF2B5EF4-FFF2-40B4-BE49-F238E27FC236}">
                <a16:creationId xmlns:a16="http://schemas.microsoft.com/office/drawing/2014/main" id="{55FC14CD-DEAC-7C38-3B86-4A3581A0E0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99" y="2463128"/>
            <a:ext cx="1199735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0017E85-95C4-FCD8-5EA3-FC67541F4E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850" y="2157050"/>
            <a:ext cx="1190298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erson wearing a chef's hat&#10;&#10;Description automatically generated with low confidence">
            <a:extLst>
              <a:ext uri="{FF2B5EF4-FFF2-40B4-BE49-F238E27FC236}">
                <a16:creationId xmlns:a16="http://schemas.microsoft.com/office/drawing/2014/main" id="{0A21B62C-1B13-F2A2-3273-4483CF5EA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609" y="2927415"/>
            <a:ext cx="1178164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F83C89F-D044-74A5-132E-36B891E3D9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762" y="1690810"/>
            <a:ext cx="1189973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924605BE-A15F-F8BF-EEA6-265351C08C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5088" y="3356522"/>
            <a:ext cx="1094582" cy="119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8542ED95-9FFA-7D35-2116-2A4037180B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43354" y="3498406"/>
            <a:ext cx="1094584" cy="1189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person wearing a white coat&#10;&#10;Description automatically generated with medium confidence">
            <a:extLst>
              <a:ext uri="{FF2B5EF4-FFF2-40B4-BE49-F238E27FC236}">
                <a16:creationId xmlns:a16="http://schemas.microsoft.com/office/drawing/2014/main" id="{00CA3410-DB38-9C80-7C4F-F3A347651A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135" y="3828693"/>
            <a:ext cx="1207786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044ECC0-C339-146A-910B-8E82A428F62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1"/>
          <a:stretch/>
        </p:blipFill>
        <p:spPr>
          <a:xfrm>
            <a:off x="4510196" y="3200668"/>
            <a:ext cx="1179165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9C4BA1D-9E6D-7B20-083C-F48A887288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6"/>
          <a:stretch/>
        </p:blipFill>
        <p:spPr>
          <a:xfrm>
            <a:off x="571671" y="4319079"/>
            <a:ext cx="1197663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8C311376-5EDF-7EB9-4C15-479D0041C2D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009" y="5124879"/>
            <a:ext cx="1203475" cy="1094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FE30986-1BCD-A2BB-3F8B-7C0DB721342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8"/>
          <a:stretch/>
        </p:blipFill>
        <p:spPr>
          <a:xfrm>
            <a:off x="382832" y="5534129"/>
            <a:ext cx="1189086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9943EAA-0995-9D86-1E24-9AFC6E857D0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1"/>
          <a:stretch/>
        </p:blipFill>
        <p:spPr>
          <a:xfrm>
            <a:off x="2414628" y="5672170"/>
            <a:ext cx="1179165" cy="111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9791D86-0E24-1BFD-8BC4-C390F9E97B0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345" y="4375986"/>
            <a:ext cx="1197663" cy="1094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EEDF769E-76A7-BFD5-48C3-D9EE52DC72B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7"/>
          <a:stretch/>
        </p:blipFill>
        <p:spPr>
          <a:xfrm>
            <a:off x="10270042" y="1342156"/>
            <a:ext cx="1226149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 descr="A person with his hand on his chin&#10;&#10;Description automatically generated with low confidence">
            <a:extLst>
              <a:ext uri="{FF2B5EF4-FFF2-40B4-BE49-F238E27FC236}">
                <a16:creationId xmlns:a16="http://schemas.microsoft.com/office/drawing/2014/main" id="{7941584F-6132-1B1E-E10E-A3545ADD198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0"/>
          <a:stretch/>
        </p:blipFill>
        <p:spPr>
          <a:xfrm>
            <a:off x="10253067" y="2698298"/>
            <a:ext cx="1182031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1D4098AE-13D8-283A-7D82-8D96EA7805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0244" y="5551772"/>
            <a:ext cx="1214680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979847A4-B037-73A0-0FE4-C9F739C56FB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6"/>
          <a:stretch/>
        </p:blipFill>
        <p:spPr>
          <a:xfrm>
            <a:off x="9484390" y="3863749"/>
            <a:ext cx="1191958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E51E5FB5-8479-1D34-DD91-6A3F1B4972B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2533" y="4260459"/>
            <a:ext cx="1188641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 descr="A picture containing person, person, shirt, male&#10;&#10;Description automatically generated">
            <a:extLst>
              <a:ext uri="{FF2B5EF4-FFF2-40B4-BE49-F238E27FC236}">
                <a16:creationId xmlns:a16="http://schemas.microsoft.com/office/drawing/2014/main" id="{FC18FD52-BA8C-BB5B-78DC-26D2B7228623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870" y="5400123"/>
            <a:ext cx="1211861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02E7D22E-4985-5DA6-BCCE-A0C94227957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7648426" y="2075946"/>
            <a:ext cx="1183115" cy="109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A person in a red shirt&#10;&#10;Description automatically generated">
            <a:extLst>
              <a:ext uri="{FF2B5EF4-FFF2-40B4-BE49-F238E27FC236}">
                <a16:creationId xmlns:a16="http://schemas.microsoft.com/office/drawing/2014/main" id="{5F442173-8664-2686-2953-7CC0303C200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76" y="3738457"/>
            <a:ext cx="1206519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CAA70955-5150-25B6-F844-E6FAC5961A7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0766" y="1873237"/>
            <a:ext cx="1207492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D3726942-7CF9-003A-D032-0923AD095196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262" y="3245590"/>
            <a:ext cx="1203718" cy="1112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picture containing person, necktie, wall, person&#10;&#10;Description automatically generated">
            <a:extLst>
              <a:ext uri="{FF2B5EF4-FFF2-40B4-BE49-F238E27FC236}">
                <a16:creationId xmlns:a16="http://schemas.microsoft.com/office/drawing/2014/main" id="{5C41DCA5-C34B-9466-7C2A-9532C94A721E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37" y="1941309"/>
            <a:ext cx="1212843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8EFCCD4-12AA-7667-4A00-DBD53F2310F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451" y="5470568"/>
            <a:ext cx="1197663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36" descr="A picture containing person, person, indoor, wearing&#10;&#10;Description automatically generated">
            <a:extLst>
              <a:ext uri="{FF2B5EF4-FFF2-40B4-BE49-F238E27FC236}">
                <a16:creationId xmlns:a16="http://schemas.microsoft.com/office/drawing/2014/main" id="{45F50128-3016-FD23-EBE0-D558458532D3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281" y="4168032"/>
            <a:ext cx="1207033" cy="1104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erson in a striped shirt&#10;&#10;Description automatically generated with low confidence">
            <a:extLst>
              <a:ext uri="{FF2B5EF4-FFF2-40B4-BE49-F238E27FC236}">
                <a16:creationId xmlns:a16="http://schemas.microsoft.com/office/drawing/2014/main" id="{8A54E5AB-6A66-8B6B-59FF-8295D20A880D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114" y="4539083"/>
            <a:ext cx="1191394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38" descr="A picture containing text, person, person, male&#10;&#10;Description automatically generated">
            <a:extLst>
              <a:ext uri="{FF2B5EF4-FFF2-40B4-BE49-F238E27FC236}">
                <a16:creationId xmlns:a16="http://schemas.microsoft.com/office/drawing/2014/main" id="{27B3679E-D36B-3FD6-798F-5C105F0FD90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676" y="4986837"/>
            <a:ext cx="1212812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39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8BBA9997-D0D8-FB54-4CBC-093E7298B945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311" y="3120745"/>
            <a:ext cx="1227836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0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482B53B3-7D3A-A810-1EA2-E2DE6C52AAB7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415" y="5503886"/>
            <a:ext cx="1199771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 descr="A person wearing a tie&#10;&#10;Description automatically generated with medium confidence">
            <a:extLst>
              <a:ext uri="{FF2B5EF4-FFF2-40B4-BE49-F238E27FC236}">
                <a16:creationId xmlns:a16="http://schemas.microsoft.com/office/drawing/2014/main" id="{1065B88A-F6B5-08E7-AD07-E79756AE0BA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621" y="5733872"/>
            <a:ext cx="1214154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" name="Picture 4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32743BA-F59F-B7B0-7CF4-B15F0402D593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"/>
          <a:stretch/>
        </p:blipFill>
        <p:spPr>
          <a:xfrm>
            <a:off x="6601279" y="2394742"/>
            <a:ext cx="1179397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43" descr="A person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FC9054F2-8289-C4D4-9724-641028C24F08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5228" y="2824836"/>
            <a:ext cx="1185416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44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6A257E15-A066-88D0-EF75-A38F6848181A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/>
        </p:blipFill>
        <p:spPr>
          <a:xfrm>
            <a:off x="8498373" y="5142045"/>
            <a:ext cx="1190340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4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151C8E6-A8E7-E993-9A72-AA18DE0CE4EF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8260" y="5633667"/>
            <a:ext cx="1197114" cy="109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46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2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4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6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64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76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B2C2B7-FA46-C48B-1521-76F233F0735D}"/>
              </a:ext>
            </a:extLst>
          </p:cNvPr>
          <p:cNvSpPr txBox="1"/>
          <p:nvPr/>
        </p:nvSpPr>
        <p:spPr>
          <a:xfrm>
            <a:off x="1298602" y="705480"/>
            <a:ext cx="52125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We Estimate PAACS </a:t>
            </a:r>
            <a:b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Residents Combined </a:t>
            </a:r>
            <a:b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Will Reach Between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endParaRPr lang="en-US" sz="5000" b="1" i="0" dirty="0">
              <a:solidFill>
                <a:schemeClr val="bg1"/>
              </a:solidFill>
              <a:effectLst/>
              <a:latin typeface="Century Schoolbook" panose="020406040505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7E139-DD0E-3969-91C5-235A66453624}"/>
              </a:ext>
            </a:extLst>
          </p:cNvPr>
          <p:cNvSpPr txBox="1"/>
          <p:nvPr/>
        </p:nvSpPr>
        <p:spPr>
          <a:xfrm>
            <a:off x="1499552" y="3013804"/>
            <a:ext cx="48106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40,000 - 45,000 </a:t>
            </a:r>
            <a:b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Patients</a:t>
            </a:r>
            <a:endParaRPr lang="en-US" sz="50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287DA-ECCD-E3CF-ECB6-F923E5379766}"/>
              </a:ext>
            </a:extLst>
          </p:cNvPr>
          <p:cNvSpPr txBox="1"/>
          <p:nvPr/>
        </p:nvSpPr>
        <p:spPr>
          <a:xfrm>
            <a:off x="1298602" y="5056966"/>
            <a:ext cx="5445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This Year With Surgery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endParaRPr lang="en-US" sz="5000" b="1" i="0" dirty="0">
              <a:solidFill>
                <a:schemeClr val="bg1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057085B8-4D01-1338-234F-D6909E6D7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8" t="5625" r="1648" b="27613"/>
          <a:stretch/>
        </p:blipFill>
        <p:spPr>
          <a:xfrm>
            <a:off x="6642019" y="344043"/>
            <a:ext cx="6169902" cy="6169913"/>
          </a:xfrm>
          <a:prstGeom prst="ellipse">
            <a:avLst/>
          </a:prstGeom>
          <a:ln w="190500" cap="rnd">
            <a:solidFill>
              <a:srgbClr val="10428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34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6D9875-6B02-AC71-C7B3-BFB5F2917460}"/>
              </a:ext>
            </a:extLst>
          </p:cNvPr>
          <p:cNvSpPr txBox="1"/>
          <p:nvPr/>
        </p:nvSpPr>
        <p:spPr>
          <a:xfrm>
            <a:off x="1091821" y="1372195"/>
            <a:ext cx="53965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Over 2,100</a:t>
            </a:r>
            <a:b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Decisions Were Made for Christ</a:t>
            </a:r>
            <a:endParaRPr lang="en-US" sz="5000" b="1" i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84A1D-7937-28E8-3F3F-5809FE3AEFE2}"/>
              </a:ext>
            </a:extLst>
          </p:cNvPr>
          <p:cNvSpPr txBox="1"/>
          <p:nvPr/>
        </p:nvSpPr>
        <p:spPr>
          <a:xfrm>
            <a:off x="938152" y="3948971"/>
            <a:ext cx="57038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Through PAACS Hospitals, Faculty, Residents, and Staff</a:t>
            </a:r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5B5124E5-FE4F-C150-AD22-A467BACE55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019" y="344043"/>
            <a:ext cx="6169902" cy="6169913"/>
          </a:xfrm>
          <a:prstGeom prst="ellipse">
            <a:avLst/>
          </a:prstGeom>
          <a:ln w="190500" cap="rnd">
            <a:solidFill>
              <a:srgbClr val="10428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395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osing, group, people&#10;&#10;Description automatically generated">
            <a:extLst>
              <a:ext uri="{FF2B5EF4-FFF2-40B4-BE49-F238E27FC236}">
                <a16:creationId xmlns:a16="http://schemas.microsoft.com/office/drawing/2014/main" id="{3401E8B7-AC4C-2011-FEBC-4878BD17B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3"/>
          <a:stretch/>
        </p:blipFill>
        <p:spPr>
          <a:xfrm>
            <a:off x="0" y="4808304"/>
            <a:ext cx="12192000" cy="2059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0D091-EC15-489C-AC64-6D693A5AC6A8}"/>
              </a:ext>
            </a:extLst>
          </p:cNvPr>
          <p:cNvSpPr txBox="1"/>
          <p:nvPr/>
        </p:nvSpPr>
        <p:spPr>
          <a:xfrm>
            <a:off x="1314553" y="1749072"/>
            <a:ext cx="10101841" cy="1846670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 cap="none" spc="100" baseline="0">
                <a:ln w="3175" cmpd="sng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>
                <a:solidFill>
                  <a:schemeClr val="bg1"/>
                </a:solidFill>
                <a:latin typeface="Century Schoolbook"/>
              </a:rPr>
              <a:t> </a:t>
            </a:r>
            <a:r>
              <a:rPr lang="en-US" sz="5000" dirty="0">
                <a:latin typeface="Century Schoolbook"/>
              </a:rPr>
              <a:t>141</a:t>
            </a:r>
            <a:r>
              <a:rPr lang="en-US" sz="5000" dirty="0">
                <a:solidFill>
                  <a:schemeClr val="bg1"/>
                </a:solidFill>
                <a:latin typeface="Century Schoolbook"/>
              </a:rPr>
              <a:t> </a:t>
            </a:r>
            <a:r>
              <a:rPr lang="en-US" sz="5000" dirty="0">
                <a:latin typeface="Century Schoolbook"/>
              </a:rPr>
              <a:t>PAACS Graduates </a:t>
            </a:r>
            <a:br>
              <a:rPr lang="en-US" sz="4000" dirty="0"/>
            </a:br>
            <a:r>
              <a:rPr lang="en-US" sz="4000" dirty="0">
                <a:solidFill>
                  <a:schemeClr val="bg1"/>
                </a:solidFill>
                <a:latin typeface="Century Schoolbook"/>
              </a:rPr>
              <a:t>Have Gone on to Work in</a:t>
            </a:r>
            <a:br>
              <a:rPr lang="en-US" sz="4000" dirty="0">
                <a:solidFill>
                  <a:schemeClr val="bg1"/>
                </a:solidFill>
                <a:latin typeface="Century Schoolbook"/>
              </a:rPr>
            </a:br>
            <a:r>
              <a:rPr lang="en-US" sz="4000" dirty="0">
                <a:solidFill>
                  <a:schemeClr val="bg1"/>
                </a:solidFill>
                <a:latin typeface="Century Schoolbook"/>
              </a:rPr>
              <a:t>Under-Resourced Areas, Caring for the Poor of All Races and Religions</a:t>
            </a:r>
          </a:p>
        </p:txBody>
      </p:sp>
    </p:spTree>
    <p:extLst>
      <p:ext uri="{BB962C8B-B14F-4D97-AF65-F5344CB8AC3E}">
        <p14:creationId xmlns:p14="http://schemas.microsoft.com/office/powerpoint/2010/main" val="341787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E0D091-EC15-489C-AC64-6D693A5AC6A8}"/>
              </a:ext>
            </a:extLst>
          </p:cNvPr>
          <p:cNvSpPr txBox="1"/>
          <p:nvPr/>
        </p:nvSpPr>
        <p:spPr>
          <a:xfrm>
            <a:off x="997530" y="783274"/>
            <a:ext cx="5802391" cy="1846670"/>
          </a:xfrm>
          <a:prstGeom prst="rect">
            <a:avLst/>
          </a:prstGeom>
          <a:effectLst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 cap="none" spc="100" baseline="0">
                <a:ln w="3175" cmpd="sng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PAACS Graduates are Currently Serving in</a:t>
            </a:r>
            <a:endParaRPr lang="en-US" dirty="0">
              <a:solidFill>
                <a:schemeClr val="bg1"/>
              </a:solidFill>
              <a:latin typeface="Century Schoolbook"/>
            </a:endParaRPr>
          </a:p>
          <a:p>
            <a:r>
              <a:rPr lang="en-US" sz="5000" dirty="0"/>
              <a:t>21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/>
              <a:t>Countries</a:t>
            </a:r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F491E85-3A46-5112-8003-3E0A32D1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94" r="9025" b="7612"/>
          <a:stretch/>
        </p:blipFill>
        <p:spPr>
          <a:xfrm>
            <a:off x="6951564" y="581852"/>
            <a:ext cx="5050556" cy="5511497"/>
          </a:xfrm>
          <a:prstGeom prst="rect">
            <a:avLst/>
          </a:prstGeom>
          <a:ln>
            <a:noFill/>
          </a:ln>
          <a:effectLst>
            <a:outerShdw blurRad="596900" algn="tl" rotWithShape="0">
              <a:schemeClr val="bg2">
                <a:lumMod val="10000"/>
                <a:alpha val="7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B6147-312D-6205-6EF4-C4191333671A}"/>
              </a:ext>
            </a:extLst>
          </p:cNvPr>
          <p:cNvSpPr/>
          <p:nvPr/>
        </p:nvSpPr>
        <p:spPr>
          <a:xfrm>
            <a:off x="1424749" y="3226635"/>
            <a:ext cx="2423806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Angola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Burundi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Cameroon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DR Congo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Egypt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Ethiopia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Open Sans"/>
                <a:cs typeface="Open Sans"/>
              </a:rPr>
              <a:t>Gabon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7B4E2-ED81-8ADE-9ECD-FF95826F2E2D}"/>
              </a:ext>
            </a:extLst>
          </p:cNvPr>
          <p:cNvSpPr/>
          <p:nvPr/>
        </p:nvSpPr>
        <p:spPr>
          <a:xfrm>
            <a:off x="6372702" y="3226635"/>
            <a:ext cx="2571405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Mali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Niger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Nigeria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Rwanda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Sierra Leone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Tanzania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Zimbabwe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234859-03C3-3EC1-37AC-71B165488074}"/>
              </a:ext>
            </a:extLst>
          </p:cNvPr>
          <p:cNvSpPr/>
          <p:nvPr/>
        </p:nvSpPr>
        <p:spPr>
          <a:xfrm>
            <a:off x="3898726" y="3226635"/>
            <a:ext cx="2423806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Ghana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Guinea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/>
                <a:cs typeface="Open Sans"/>
              </a:rPr>
              <a:t>Kenya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Lesotho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Liberia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Madagascar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Malawi</a:t>
            </a:r>
          </a:p>
        </p:txBody>
      </p:sp>
    </p:spTree>
    <p:extLst>
      <p:ext uri="{BB962C8B-B14F-4D97-AF65-F5344CB8AC3E}">
        <p14:creationId xmlns:p14="http://schemas.microsoft.com/office/powerpoint/2010/main" val="42431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83937C-47CC-50FC-4ED8-D5AFD8A47654}"/>
              </a:ext>
            </a:extLst>
          </p:cNvPr>
          <p:cNvSpPr txBox="1"/>
          <p:nvPr/>
        </p:nvSpPr>
        <p:spPr>
          <a:xfrm>
            <a:off x="1193663" y="834916"/>
            <a:ext cx="1033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The Need in Africa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B5BC89-E983-D6F4-C84B-FD31C8FCA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r="21756"/>
          <a:stretch/>
        </p:blipFill>
        <p:spPr>
          <a:xfrm>
            <a:off x="7724670" y="1887736"/>
            <a:ext cx="3937631" cy="4135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0C7B9-5E65-4483-C72C-4ACFD52D0FE6}"/>
              </a:ext>
            </a:extLst>
          </p:cNvPr>
          <p:cNvSpPr txBox="1">
            <a:spLocks/>
          </p:cNvSpPr>
          <p:nvPr/>
        </p:nvSpPr>
        <p:spPr>
          <a:xfrm>
            <a:off x="1193663" y="2380479"/>
            <a:ext cx="6287476" cy="1938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65EB8">
                  <a:lumMod val="60000"/>
                  <a:lumOff val="40000"/>
                </a:srgbClr>
              </a:buClr>
              <a:buNone/>
            </a:pPr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56 million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Schoolbook" panose="020406040505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8A2C8-0493-6062-5317-45C39CD9C18D}"/>
              </a:ext>
            </a:extLst>
          </p:cNvPr>
          <p:cNvSpPr txBox="1"/>
          <p:nvPr/>
        </p:nvSpPr>
        <p:spPr>
          <a:xfrm>
            <a:off x="1437194" y="4031038"/>
            <a:ext cx="5878006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P</a:t>
            </a:r>
            <a:r>
              <a:rPr kumimoji="0" lang="en-US" sz="33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eople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in sub-Saharan Africa Need </a:t>
            </a:r>
            <a:r>
              <a:rPr lang="en-US" sz="3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S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urgical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 </a:t>
            </a:r>
            <a:r>
              <a:rPr lang="en-US" sz="3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  <a:cs typeface="Futura Condensed"/>
              </a:rPr>
              <a:t>are 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3541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41F829-7E26-C3DD-61E8-169DA993D6DA}"/>
              </a:ext>
            </a:extLst>
          </p:cNvPr>
          <p:cNvSpPr txBox="1"/>
          <p:nvPr/>
        </p:nvSpPr>
        <p:spPr>
          <a:xfrm>
            <a:off x="1290181" y="396590"/>
            <a:ext cx="10533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Futura Condensed"/>
              </a:rPr>
              <a:t>Graduate Impact in 2022</a:t>
            </a:r>
            <a:endParaRPr lang="en-US" sz="2000" dirty="0">
              <a:solidFill>
                <a:srgbClr val="FFC000"/>
              </a:solidFill>
              <a:latin typeface="Century Schoolbook" panose="02040604050505020304" pitchFamily="18" charset="0"/>
              <a:cs typeface="Futura Condensed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EF1C89E-A5FB-6A9C-A78A-DD137CB6BF2C}"/>
              </a:ext>
            </a:extLst>
          </p:cNvPr>
          <p:cNvSpPr txBox="1">
            <a:spLocks/>
          </p:cNvSpPr>
          <p:nvPr/>
        </p:nvSpPr>
        <p:spPr>
          <a:xfrm>
            <a:off x="2328353" y="6101261"/>
            <a:ext cx="8887843" cy="520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Estimates based on 53 responses to our 2022 PAACS Alumni Survey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D874AA-F3FE-8123-156B-F383E95B50D5}"/>
              </a:ext>
            </a:extLst>
          </p:cNvPr>
          <p:cNvGrpSpPr/>
          <p:nvPr/>
        </p:nvGrpSpPr>
        <p:grpSpPr>
          <a:xfrm>
            <a:off x="9170658" y="1675038"/>
            <a:ext cx="2883330" cy="3883668"/>
            <a:chOff x="8542008" y="2294163"/>
            <a:chExt cx="2883330" cy="38836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7B707D-915C-E772-560D-4827F8B56DF5}"/>
                </a:ext>
              </a:extLst>
            </p:cNvPr>
            <p:cNvSpPr txBox="1"/>
            <p:nvPr/>
          </p:nvSpPr>
          <p:spPr>
            <a:xfrm>
              <a:off x="8542008" y="2294163"/>
              <a:ext cx="288333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anose="02040604050505020304" pitchFamily="18" charset="0"/>
                </a:rPr>
                <a:t>14,254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7ED587-E086-DE9E-6C9E-4EE32861CCF3}"/>
                </a:ext>
              </a:extLst>
            </p:cNvPr>
            <p:cNvSpPr txBox="1"/>
            <p:nvPr/>
          </p:nvSpPr>
          <p:spPr>
            <a:xfrm>
              <a:off x="8769106" y="3324850"/>
              <a:ext cx="24291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prstClr val="white"/>
                </a:buClr>
              </a:pPr>
              <a:r>
                <a:rPr lang="en-US" sz="2400" dirty="0">
                  <a:solidFill>
                    <a:schemeClr val="bg1"/>
                  </a:solidFill>
                  <a:latin typeface="Century Schoolbook"/>
                  <a:cs typeface="Futura Condensed"/>
                </a:rPr>
                <a:t>People Heard the Good News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7B7CD74-6417-25CE-5B23-23ABD066B688}"/>
                </a:ext>
              </a:extLst>
            </p:cNvPr>
            <p:cNvCxnSpPr>
              <a:cxnSpLocks/>
            </p:cNvCxnSpPr>
            <p:nvPr/>
          </p:nvCxnSpPr>
          <p:spPr>
            <a:xfrm>
              <a:off x="8655557" y="3246730"/>
              <a:ext cx="2656232" cy="0"/>
            </a:xfrm>
            <a:prstGeom prst="line">
              <a:avLst/>
            </a:prstGeom>
            <a:ln w="50800">
              <a:solidFill>
                <a:srgbClr val="FFE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Placeholder 7">
              <a:extLst>
                <a:ext uri="{FF2B5EF4-FFF2-40B4-BE49-F238E27FC236}">
                  <a16:creationId xmlns:a16="http://schemas.microsoft.com/office/drawing/2014/main" id="{506E361C-F862-6705-D67F-FEA67D9BE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" t="5189" r="22825" b="413"/>
            <a:stretch/>
          </p:blipFill>
          <p:spPr>
            <a:xfrm>
              <a:off x="8900192" y="4412639"/>
              <a:ext cx="2166963" cy="1765192"/>
            </a:xfrm>
            <a:prstGeom prst="rect">
              <a:avLst/>
            </a:prstGeom>
            <a:ln w="127000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1DECE1-EB2A-0AE2-7D2E-03BC29F6C1DC}"/>
              </a:ext>
            </a:extLst>
          </p:cNvPr>
          <p:cNvGrpSpPr/>
          <p:nvPr/>
        </p:nvGrpSpPr>
        <p:grpSpPr>
          <a:xfrm>
            <a:off x="5477269" y="1675038"/>
            <a:ext cx="2883330" cy="3896861"/>
            <a:chOff x="4848619" y="2294163"/>
            <a:chExt cx="2883330" cy="38968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FA764A-2A22-6186-8609-CDFC700F3AE3}"/>
                </a:ext>
              </a:extLst>
            </p:cNvPr>
            <p:cNvSpPr txBox="1"/>
            <p:nvPr/>
          </p:nvSpPr>
          <p:spPr>
            <a:xfrm>
              <a:off x="4848619" y="2294163"/>
              <a:ext cx="288333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anose="02040604050505020304" pitchFamily="18" charset="0"/>
                </a:rPr>
                <a:t>62,652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C34A7C-0AA2-2599-920A-C72A439079E2}"/>
                </a:ext>
              </a:extLst>
            </p:cNvPr>
            <p:cNvSpPr txBox="1"/>
            <p:nvPr/>
          </p:nvSpPr>
          <p:spPr>
            <a:xfrm>
              <a:off x="5075717" y="3324850"/>
              <a:ext cx="24291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prstClr val="white"/>
                </a:buClr>
              </a:pPr>
              <a:r>
                <a:rPr lang="en-US" sz="2400" dirty="0">
                  <a:solidFill>
                    <a:schemeClr val="bg1"/>
                  </a:solidFill>
                  <a:latin typeface="Century Schoolbook"/>
                  <a:cs typeface="Futura Condensed"/>
                </a:rPr>
                <a:t>Surgeries Performed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9D7746-449F-EB09-E80E-4B62AA3AFC69}"/>
                </a:ext>
              </a:extLst>
            </p:cNvPr>
            <p:cNvCxnSpPr>
              <a:cxnSpLocks/>
            </p:cNvCxnSpPr>
            <p:nvPr/>
          </p:nvCxnSpPr>
          <p:spPr>
            <a:xfrm>
              <a:off x="5071084" y="3246730"/>
              <a:ext cx="2438400" cy="0"/>
            </a:xfrm>
            <a:prstGeom prst="line">
              <a:avLst/>
            </a:prstGeom>
            <a:ln w="50800">
              <a:solidFill>
                <a:srgbClr val="FFE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Placeholder 7">
              <a:extLst>
                <a:ext uri="{FF2B5EF4-FFF2-40B4-BE49-F238E27FC236}">
                  <a16:creationId xmlns:a16="http://schemas.microsoft.com/office/drawing/2014/main" id="{9FD15205-7787-D602-C2D3-29F6A0E9A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7" t="24302" r="6676" b="21106"/>
            <a:stretch/>
          </p:blipFill>
          <p:spPr>
            <a:xfrm>
              <a:off x="5380120" y="4372771"/>
              <a:ext cx="1820329" cy="1818253"/>
            </a:xfrm>
            <a:prstGeom prst="rect">
              <a:avLst/>
            </a:prstGeom>
            <a:ln w="127000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AF0C37-E04E-7E37-EF3E-49E4DB17E431}"/>
              </a:ext>
            </a:extLst>
          </p:cNvPr>
          <p:cNvGrpSpPr/>
          <p:nvPr/>
        </p:nvGrpSpPr>
        <p:grpSpPr>
          <a:xfrm>
            <a:off x="1395312" y="1675038"/>
            <a:ext cx="3112687" cy="3980421"/>
            <a:chOff x="766662" y="2294163"/>
            <a:chExt cx="3112687" cy="3980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259CBF-0C68-5BBA-5284-5DE298D7781C}"/>
                </a:ext>
              </a:extLst>
            </p:cNvPr>
            <p:cNvSpPr txBox="1"/>
            <p:nvPr/>
          </p:nvSpPr>
          <p:spPr>
            <a:xfrm>
              <a:off x="881340" y="2294163"/>
              <a:ext cx="288333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Schoolbook" panose="02040604050505020304" pitchFamily="18" charset="0"/>
                </a:rPr>
                <a:t>220,459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042CC0-E46A-FCA0-FEF9-D493A2BEAE78}"/>
                </a:ext>
              </a:extLst>
            </p:cNvPr>
            <p:cNvSpPr txBox="1"/>
            <p:nvPr/>
          </p:nvSpPr>
          <p:spPr>
            <a:xfrm>
              <a:off x="1108438" y="3324850"/>
              <a:ext cx="24291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prstClr val="white"/>
                </a:buClr>
              </a:pPr>
              <a:r>
                <a:rPr lang="en-US" sz="2400" dirty="0">
                  <a:solidFill>
                    <a:schemeClr val="bg1"/>
                  </a:solidFill>
                  <a:latin typeface="Century Schoolbook"/>
                  <a:cs typeface="Futura Condensed"/>
                </a:rPr>
                <a:t>Patients Seen In Clinic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60AA60-CD45-C1AE-26DA-9749B9CB1219}"/>
                </a:ext>
              </a:extLst>
            </p:cNvPr>
            <p:cNvCxnSpPr>
              <a:cxnSpLocks/>
            </p:cNvCxnSpPr>
            <p:nvPr/>
          </p:nvCxnSpPr>
          <p:spPr>
            <a:xfrm>
              <a:off x="925875" y="3246730"/>
              <a:ext cx="2794261" cy="0"/>
            </a:xfrm>
            <a:prstGeom prst="line">
              <a:avLst/>
            </a:prstGeom>
            <a:ln w="50800">
              <a:solidFill>
                <a:srgbClr val="FFE6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5AD35849-9F8E-0077-3C81-2577908C3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00" b="12534"/>
            <a:stretch/>
          </p:blipFill>
          <p:spPr>
            <a:xfrm>
              <a:off x="766662" y="4420538"/>
              <a:ext cx="3112687" cy="1854046"/>
            </a:xfrm>
            <a:prstGeom prst="rect">
              <a:avLst/>
            </a:prstGeom>
            <a:ln w="127000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493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B25D5F-BB77-2F55-25A7-C493F57866CB}"/>
              </a:ext>
            </a:extLst>
          </p:cNvPr>
          <p:cNvSpPr txBox="1"/>
          <p:nvPr/>
        </p:nvSpPr>
        <p:spPr>
          <a:xfrm>
            <a:off x="1324115" y="1166842"/>
            <a:ext cx="101533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things you have heard me say in the presence of many witnesses entrust to reliable people who will also be qualified to teach others.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Timothy 2:2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494F2DA-2A9D-B221-157C-005908F76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1037" y="3429000"/>
            <a:ext cx="4154967" cy="2788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Content Placeholder 13">
            <a:extLst>
              <a:ext uri="{FF2B5EF4-FFF2-40B4-BE49-F238E27FC236}">
                <a16:creationId xmlns:a16="http://schemas.microsoft.com/office/drawing/2014/main" id="{D12802DC-C37E-D715-4C0A-3D440A171D9A}"/>
              </a:ext>
            </a:extLst>
          </p:cNvPr>
          <p:cNvSpPr txBox="1">
            <a:spLocks/>
          </p:cNvSpPr>
          <p:nvPr/>
        </p:nvSpPr>
        <p:spPr>
          <a:xfrm>
            <a:off x="1581219" y="1550350"/>
            <a:ext cx="9909582" cy="1412008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110</a:t>
            </a:r>
            <a:r>
              <a:rPr lang="en-US" sz="32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Total</a:t>
            </a:r>
            <a:r>
              <a:rPr lang="en-US" sz="32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Faculty Members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40</a:t>
            </a:r>
            <a:r>
              <a:rPr lang="en-US" sz="3200" b="1" dirty="0">
                <a:solidFill>
                  <a:srgbClr val="F3CB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Faculty Members are PAACS Graduates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31CAE75D-F9AF-B913-9D22-65BF1C7388A9}"/>
              </a:ext>
            </a:extLst>
          </p:cNvPr>
          <p:cNvSpPr txBox="1">
            <a:spLocks/>
          </p:cNvSpPr>
          <p:nvPr/>
        </p:nvSpPr>
        <p:spPr>
          <a:xfrm>
            <a:off x="1061606" y="458262"/>
            <a:ext cx="10948809" cy="6736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PAACS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Faculty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74EE37B-3DFA-2FC0-4D70-3C916EACD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563" y="3380811"/>
            <a:ext cx="3843847" cy="2795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2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932BEF87-87CD-A8C3-C302-D11112B29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4" r="38430"/>
          <a:stretch/>
        </p:blipFill>
        <p:spPr>
          <a:xfrm>
            <a:off x="1479659" y="1670371"/>
            <a:ext cx="4517657" cy="5187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93083-0695-4EA3-886C-D26B42080C8B}"/>
              </a:ext>
            </a:extLst>
          </p:cNvPr>
          <p:cNvSpPr txBox="1"/>
          <p:nvPr/>
        </p:nvSpPr>
        <p:spPr>
          <a:xfrm>
            <a:off x="7236703" y="2381827"/>
            <a:ext cx="4127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Century Schoolbook" panose="02040604050505020304" pitchFamily="18" charset="0"/>
              </a:rPr>
              <a:t>of PAACS graduates are intentionally training and mentoring others to perform surgery. </a:t>
            </a:r>
            <a:endParaRPr 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472713-8851-1592-CA2A-2581883D9F79}"/>
              </a:ext>
            </a:extLst>
          </p:cNvPr>
          <p:cNvSpPr txBox="1">
            <a:spLocks/>
          </p:cNvSpPr>
          <p:nvPr/>
        </p:nvSpPr>
        <p:spPr>
          <a:xfrm>
            <a:off x="7146907" y="1262790"/>
            <a:ext cx="2274889" cy="15412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92%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33E4F3-CA2A-2105-E431-AF78E9A388D1}"/>
              </a:ext>
            </a:extLst>
          </p:cNvPr>
          <p:cNvSpPr/>
          <p:nvPr/>
        </p:nvSpPr>
        <p:spPr>
          <a:xfrm>
            <a:off x="3700491" y="3541373"/>
            <a:ext cx="327573" cy="323455"/>
          </a:xfrm>
          <a:prstGeom prst="ellipse">
            <a:avLst/>
          </a:prstGeom>
          <a:solidFill>
            <a:srgbClr val="25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E0DAC8-94B1-2DCF-036D-747C85AC1536}"/>
              </a:ext>
            </a:extLst>
          </p:cNvPr>
          <p:cNvSpPr/>
          <p:nvPr/>
        </p:nvSpPr>
        <p:spPr>
          <a:xfrm>
            <a:off x="3393692" y="3273406"/>
            <a:ext cx="914637" cy="864857"/>
          </a:xfrm>
          <a:prstGeom prst="ellipse">
            <a:avLst/>
          </a:prstGeom>
          <a:noFill/>
          <a:ln w="38100">
            <a:solidFill>
              <a:srgbClr val="2581C4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6BDE45-4327-A6E5-D773-E08C6129DE85}"/>
              </a:ext>
            </a:extLst>
          </p:cNvPr>
          <p:cNvSpPr/>
          <p:nvPr/>
        </p:nvSpPr>
        <p:spPr>
          <a:xfrm>
            <a:off x="3553814" y="3399299"/>
            <a:ext cx="610873" cy="615676"/>
          </a:xfrm>
          <a:prstGeom prst="ellipse">
            <a:avLst/>
          </a:prstGeom>
          <a:noFill/>
          <a:ln w="38100">
            <a:solidFill>
              <a:srgbClr val="288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1EE4CC-E172-2165-32E0-B5A9AE9C1C13}"/>
              </a:ext>
            </a:extLst>
          </p:cNvPr>
          <p:cNvSpPr/>
          <p:nvPr/>
        </p:nvSpPr>
        <p:spPr>
          <a:xfrm>
            <a:off x="3163606" y="3053037"/>
            <a:ext cx="1377606" cy="1322710"/>
          </a:xfrm>
          <a:prstGeom prst="ellipse">
            <a:avLst/>
          </a:prstGeom>
          <a:noFill/>
          <a:ln w="38100">
            <a:solidFill>
              <a:srgbClr val="449BDC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570BF9-D47E-9FCE-D1F7-BE410A3C6D65}"/>
              </a:ext>
            </a:extLst>
          </p:cNvPr>
          <p:cNvSpPr/>
          <p:nvPr/>
        </p:nvSpPr>
        <p:spPr>
          <a:xfrm>
            <a:off x="2793290" y="2658826"/>
            <a:ext cx="2088896" cy="2157079"/>
          </a:xfrm>
          <a:prstGeom prst="ellipse">
            <a:avLst/>
          </a:prstGeom>
          <a:noFill/>
          <a:ln w="38100">
            <a:solidFill>
              <a:srgbClr val="8BC1E9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2CC51F-B266-5349-6515-3D6F17A2CC94}"/>
              </a:ext>
            </a:extLst>
          </p:cNvPr>
          <p:cNvSpPr/>
          <p:nvPr/>
        </p:nvSpPr>
        <p:spPr>
          <a:xfrm>
            <a:off x="1433181" y="1430842"/>
            <a:ext cx="5043819" cy="5113769"/>
          </a:xfrm>
          <a:prstGeom prst="ellipse">
            <a:avLst/>
          </a:prstGeom>
          <a:noFill/>
          <a:ln w="38100">
            <a:solidFill>
              <a:srgbClr val="E6F1FA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A818EC-1534-3424-9A53-4FEA4CB7B137}"/>
              </a:ext>
            </a:extLst>
          </p:cNvPr>
          <p:cNvSpPr/>
          <p:nvPr/>
        </p:nvSpPr>
        <p:spPr>
          <a:xfrm>
            <a:off x="2239362" y="2227657"/>
            <a:ext cx="3483953" cy="3352227"/>
          </a:xfrm>
          <a:prstGeom prst="ellipse">
            <a:avLst/>
          </a:prstGeom>
          <a:noFill/>
          <a:ln w="38100">
            <a:solidFill>
              <a:srgbClr val="C2DFF4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38E0C4-C082-61F2-6584-D6C93FCA0E71}"/>
              </a:ext>
            </a:extLst>
          </p:cNvPr>
          <p:cNvSpPr txBox="1"/>
          <p:nvPr/>
        </p:nvSpPr>
        <p:spPr>
          <a:xfrm>
            <a:off x="7236703" y="5257300"/>
            <a:ext cx="41279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Century Schoolbook" panose="02040604050505020304" pitchFamily="18" charset="0"/>
              </a:rPr>
              <a:t>of PAACS graduates are discipling others in their community.</a:t>
            </a:r>
            <a:endParaRPr lang="en-US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A86D2E-26A6-FE91-89ED-8E0782BCD6F9}"/>
              </a:ext>
            </a:extLst>
          </p:cNvPr>
          <p:cNvSpPr txBox="1">
            <a:spLocks/>
          </p:cNvSpPr>
          <p:nvPr/>
        </p:nvSpPr>
        <p:spPr>
          <a:xfrm>
            <a:off x="7146907" y="4138263"/>
            <a:ext cx="2274889" cy="154128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65%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8E67BE-FBA2-B3CF-4032-45CFB49B86F9}"/>
              </a:ext>
            </a:extLst>
          </p:cNvPr>
          <p:cNvSpPr txBox="1"/>
          <p:nvPr/>
        </p:nvSpPr>
        <p:spPr>
          <a:xfrm>
            <a:off x="1062465" y="470294"/>
            <a:ext cx="10829070" cy="708155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5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PAACS Graduates – </a:t>
            </a:r>
            <a:r>
              <a:rPr lang="en-US" sz="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Multiplication Effect</a:t>
            </a:r>
          </a:p>
        </p:txBody>
      </p:sp>
    </p:spTree>
    <p:extLst>
      <p:ext uri="{BB962C8B-B14F-4D97-AF65-F5344CB8AC3E}">
        <p14:creationId xmlns:p14="http://schemas.microsoft.com/office/powerpoint/2010/main" val="377831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A3CE35-48B8-75DE-9318-93174E1B05F4}"/>
              </a:ext>
            </a:extLst>
          </p:cNvPr>
          <p:cNvSpPr txBox="1">
            <a:spLocks/>
          </p:cNvSpPr>
          <p:nvPr/>
        </p:nvSpPr>
        <p:spPr>
          <a:xfrm>
            <a:off x="1213485" y="596992"/>
            <a:ext cx="10555605" cy="204828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Is Taking Notice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D450C60-6F76-BBDC-9953-FCC2E68091DD}"/>
              </a:ext>
            </a:extLst>
          </p:cNvPr>
          <p:cNvSpPr txBox="1">
            <a:spLocks/>
          </p:cNvSpPr>
          <p:nvPr/>
        </p:nvSpPr>
        <p:spPr>
          <a:xfrm>
            <a:off x="5644515" y="2716795"/>
            <a:ext cx="6124575" cy="270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PAACS Graduate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Dr. Jerry Brown</a:t>
            </a:r>
          </a:p>
          <a:p>
            <a:endParaRPr lang="en-US" sz="2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Named Person of the Year Along with Other Ebola Fighters in Liberia</a:t>
            </a:r>
          </a:p>
        </p:txBody>
      </p:sp>
      <p:pic>
        <p:nvPicPr>
          <p:cNvPr id="6" name="Picture 2" descr="TIME Magazine Names Ebola Fighters 'Person of the Year' - ABC News">
            <a:extLst>
              <a:ext uri="{FF2B5EF4-FFF2-40B4-BE49-F238E27FC236}">
                <a16:creationId xmlns:a16="http://schemas.microsoft.com/office/drawing/2014/main" id="{17AE8EF7-0134-C3D0-0448-D4063B6B1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t="3904" r="27362"/>
          <a:stretch/>
        </p:blipFill>
        <p:spPr bwMode="auto">
          <a:xfrm rot="21347935">
            <a:off x="1959212" y="2555285"/>
            <a:ext cx="3070246" cy="3671069"/>
          </a:xfrm>
          <a:prstGeom prst="rect">
            <a:avLst/>
          </a:prstGeom>
          <a:ln w="1270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29CE3-B5A4-60F4-A2CB-48CF3D39DFD9}"/>
              </a:ext>
            </a:extLst>
          </p:cNvPr>
          <p:cNvSpPr txBox="1"/>
          <p:nvPr/>
        </p:nvSpPr>
        <p:spPr>
          <a:xfrm>
            <a:off x="5532968" y="1562328"/>
            <a:ext cx="4852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Magazine</a:t>
            </a:r>
          </a:p>
        </p:txBody>
      </p:sp>
      <p:pic>
        <p:nvPicPr>
          <p:cNvPr id="14" name="Picture 13" descr="A picture containing text, red, clock, sign&#10;&#10;Description automatically generated">
            <a:extLst>
              <a:ext uri="{FF2B5EF4-FFF2-40B4-BE49-F238E27FC236}">
                <a16:creationId xmlns:a16="http://schemas.microsoft.com/office/drawing/2014/main" id="{213CF426-BBCB-CAA4-8B2D-085E13474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05" y="1687829"/>
            <a:ext cx="1283327" cy="3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0E4E82-F366-981E-FBBC-0CD3A9FF520F}"/>
              </a:ext>
            </a:extLst>
          </p:cNvPr>
          <p:cNvSpPr/>
          <p:nvPr/>
        </p:nvSpPr>
        <p:spPr>
          <a:xfrm>
            <a:off x="1283323" y="1758619"/>
            <a:ext cx="4981575" cy="4073014"/>
          </a:xfrm>
          <a:prstGeom prst="rect">
            <a:avLst/>
          </a:prstGeom>
          <a:noFill/>
          <a:ln w="1270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35403-F2F1-D64C-853C-2403E22565AA}"/>
              </a:ext>
            </a:extLst>
          </p:cNvPr>
          <p:cNvSpPr/>
          <p:nvPr/>
        </p:nvSpPr>
        <p:spPr>
          <a:xfrm>
            <a:off x="6652058" y="1758620"/>
            <a:ext cx="4981575" cy="4073014"/>
          </a:xfrm>
          <a:prstGeom prst="rect">
            <a:avLst/>
          </a:prstGeom>
          <a:noFill/>
          <a:ln w="1270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75833-7B41-A0C8-938D-211AF5338E66}"/>
              </a:ext>
            </a:extLst>
          </p:cNvPr>
          <p:cNvSpPr txBox="1"/>
          <p:nvPr/>
        </p:nvSpPr>
        <p:spPr>
          <a:xfrm>
            <a:off x="1467881" y="2821181"/>
            <a:ext cx="45570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$25,000/Year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E42BD-D40C-F87C-44AF-8D0D3B58F71D}"/>
              </a:ext>
            </a:extLst>
          </p:cNvPr>
          <p:cNvSpPr txBox="1"/>
          <p:nvPr/>
        </p:nvSpPr>
        <p:spPr>
          <a:xfrm>
            <a:off x="1453462" y="3485847"/>
            <a:ext cx="4811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5-Year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A3181-939E-9E49-2A99-EBDA723BB0E6}"/>
              </a:ext>
            </a:extLst>
          </p:cNvPr>
          <p:cNvSpPr txBox="1"/>
          <p:nvPr/>
        </p:nvSpPr>
        <p:spPr>
          <a:xfrm>
            <a:off x="1167931" y="4678948"/>
            <a:ext cx="51841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$125,000 Total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5CBD52-F7B7-BC39-B14D-C084204B6B39}"/>
              </a:ext>
            </a:extLst>
          </p:cNvPr>
          <p:cNvCxnSpPr>
            <a:cxnSpLocks/>
          </p:cNvCxnSpPr>
          <p:nvPr/>
        </p:nvCxnSpPr>
        <p:spPr>
          <a:xfrm>
            <a:off x="1569440" y="4376555"/>
            <a:ext cx="445549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223D0C-C1F7-B542-1EA9-55F4222AD8A3}"/>
              </a:ext>
            </a:extLst>
          </p:cNvPr>
          <p:cNvSpPr txBox="1"/>
          <p:nvPr/>
        </p:nvSpPr>
        <p:spPr>
          <a:xfrm>
            <a:off x="6352108" y="2439407"/>
            <a:ext cx="558147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$100,000/Year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5 Year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5B8AF-9093-DDDE-C1E9-3494CDDE7B87}"/>
              </a:ext>
            </a:extLst>
          </p:cNvPr>
          <p:cNvSpPr txBox="1"/>
          <p:nvPr/>
        </p:nvSpPr>
        <p:spPr>
          <a:xfrm>
            <a:off x="2210612" y="1834819"/>
            <a:ext cx="3126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PAACS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6D88E-67C3-2092-2F0D-CA949FF24813}"/>
              </a:ext>
            </a:extLst>
          </p:cNvPr>
          <p:cNvSpPr txBox="1"/>
          <p:nvPr/>
        </p:nvSpPr>
        <p:spPr>
          <a:xfrm>
            <a:off x="7074478" y="1834819"/>
            <a:ext cx="41367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United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31029-311A-4205-CEEE-420A74317F9E}"/>
              </a:ext>
            </a:extLst>
          </p:cNvPr>
          <p:cNvSpPr txBox="1"/>
          <p:nvPr/>
        </p:nvSpPr>
        <p:spPr>
          <a:xfrm>
            <a:off x="6439318" y="4669034"/>
            <a:ext cx="51841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$500,000 Total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C6E392-5844-35F7-7E19-80F4230FF29A}"/>
              </a:ext>
            </a:extLst>
          </p:cNvPr>
          <p:cNvCxnSpPr>
            <a:cxnSpLocks/>
          </p:cNvCxnSpPr>
          <p:nvPr/>
        </p:nvCxnSpPr>
        <p:spPr>
          <a:xfrm>
            <a:off x="6915096" y="4376555"/>
            <a:ext cx="445549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25594B-D111-5296-D31A-8C112536226D}"/>
              </a:ext>
            </a:extLst>
          </p:cNvPr>
          <p:cNvSpPr txBox="1"/>
          <p:nvPr/>
        </p:nvSpPr>
        <p:spPr>
          <a:xfrm>
            <a:off x="1283323" y="340576"/>
            <a:ext cx="1035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Cost to Train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281A5-D29F-B884-7A7F-97D13E3FA1A4}"/>
              </a:ext>
            </a:extLst>
          </p:cNvPr>
          <p:cNvSpPr txBox="1"/>
          <p:nvPr/>
        </p:nvSpPr>
        <p:spPr>
          <a:xfrm>
            <a:off x="6915096" y="4433987"/>
            <a:ext cx="961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BD983-6365-D54C-549E-08A51E56D882}"/>
              </a:ext>
            </a:extLst>
          </p:cNvPr>
          <p:cNvSpPr txBox="1"/>
          <p:nvPr/>
        </p:nvSpPr>
        <p:spPr>
          <a:xfrm>
            <a:off x="7074478" y="2615881"/>
            <a:ext cx="961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Over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2EEF5BA-B2BB-696D-5CE3-6AECEDAAE0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4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365C80-4FDB-A911-CC94-3223DCD09D26}"/>
              </a:ext>
            </a:extLst>
          </p:cNvPr>
          <p:cNvSpPr txBox="1"/>
          <p:nvPr/>
        </p:nvSpPr>
        <p:spPr>
          <a:xfrm>
            <a:off x="4962590" y="2481326"/>
            <a:ext cx="2991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12,625 Procedures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4CE12-FB8C-8B81-9493-EE7A679D0CA0}"/>
              </a:ext>
            </a:extLst>
          </p:cNvPr>
          <p:cNvSpPr txBox="1"/>
          <p:nvPr/>
        </p:nvSpPr>
        <p:spPr>
          <a:xfrm>
            <a:off x="8956725" y="2420245"/>
            <a:ext cx="2989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$9.90</a:t>
            </a:r>
            <a:b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per patient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CC5CC-3B14-F23E-F4D7-BBD7DA751E5C}"/>
              </a:ext>
            </a:extLst>
          </p:cNvPr>
          <p:cNvSpPr txBox="1"/>
          <p:nvPr/>
        </p:nvSpPr>
        <p:spPr>
          <a:xfrm>
            <a:off x="1283323" y="4032694"/>
            <a:ext cx="2230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1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PAACS Graduate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380DE2-96D5-7C37-F1D6-B9B5D7374821}"/>
              </a:ext>
            </a:extLst>
          </p:cNvPr>
          <p:cNvSpPr txBox="1"/>
          <p:nvPr/>
        </p:nvSpPr>
        <p:spPr>
          <a:xfrm>
            <a:off x="5325353" y="4051460"/>
            <a:ext cx="2230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25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Year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Career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70674-C3FA-30B4-7E21-72994A03487A}"/>
              </a:ext>
            </a:extLst>
          </p:cNvPr>
          <p:cNvSpPr txBox="1"/>
          <p:nvPr/>
        </p:nvSpPr>
        <p:spPr>
          <a:xfrm>
            <a:off x="9191931" y="4266903"/>
            <a:ext cx="24522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Return on Investment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A19EC3-5E0A-95A6-6D16-8F1271F8C3C1}"/>
              </a:ext>
            </a:extLst>
          </p:cNvPr>
          <p:cNvSpPr txBox="1"/>
          <p:nvPr/>
        </p:nvSpPr>
        <p:spPr>
          <a:xfrm>
            <a:off x="963731" y="2509697"/>
            <a:ext cx="2888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$125,000 Investment</a:t>
            </a:r>
          </a:p>
        </p:txBody>
      </p:sp>
      <p:pic>
        <p:nvPicPr>
          <p:cNvPr id="17" name="Graphic 16" descr="Mathematics with solid fill">
            <a:extLst>
              <a:ext uri="{FF2B5EF4-FFF2-40B4-BE49-F238E27FC236}">
                <a16:creationId xmlns:a16="http://schemas.microsoft.com/office/drawing/2014/main" id="{89C9A34B-888B-E506-A023-3F35E5009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869" t="54560" r="20349" b="20353"/>
          <a:stretch/>
        </p:blipFill>
        <p:spPr>
          <a:xfrm>
            <a:off x="4106633" y="2699178"/>
            <a:ext cx="755373" cy="7646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C30656-B34B-963B-D537-6208D8E1B8D8}"/>
              </a:ext>
            </a:extLst>
          </p:cNvPr>
          <p:cNvSpPr txBox="1"/>
          <p:nvPr/>
        </p:nvSpPr>
        <p:spPr>
          <a:xfrm>
            <a:off x="7885197" y="2296661"/>
            <a:ext cx="1116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Schoolbook"/>
              </a:rPr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42908-D383-9023-CECA-9DD546BAE791}"/>
              </a:ext>
            </a:extLst>
          </p:cNvPr>
          <p:cNvSpPr txBox="1"/>
          <p:nvPr/>
        </p:nvSpPr>
        <p:spPr>
          <a:xfrm>
            <a:off x="1283323" y="340576"/>
            <a:ext cx="1035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Cost to Train</a:t>
            </a:r>
          </a:p>
        </p:txBody>
      </p:sp>
    </p:spTree>
    <p:extLst>
      <p:ext uri="{BB962C8B-B14F-4D97-AF65-F5344CB8AC3E}">
        <p14:creationId xmlns:p14="http://schemas.microsoft.com/office/powerpoint/2010/main" val="40868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15" grpId="0"/>
      <p:bldP spid="16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A973DE-6E7C-14E8-3150-55919908E209}"/>
              </a:ext>
            </a:extLst>
          </p:cNvPr>
          <p:cNvSpPr txBox="1"/>
          <p:nvPr/>
        </p:nvSpPr>
        <p:spPr>
          <a:xfrm>
            <a:off x="963731" y="2509697"/>
            <a:ext cx="2888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$125,000 Investment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65C80-4FDB-A911-CC94-3223DCD09D26}"/>
              </a:ext>
            </a:extLst>
          </p:cNvPr>
          <p:cNvSpPr txBox="1"/>
          <p:nvPr/>
        </p:nvSpPr>
        <p:spPr>
          <a:xfrm>
            <a:off x="4938254" y="2130761"/>
            <a:ext cx="30231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2,875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Hear the Gospel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4CE12-FB8C-8B81-9493-EE7A679D0CA0}"/>
              </a:ext>
            </a:extLst>
          </p:cNvPr>
          <p:cNvSpPr txBox="1"/>
          <p:nvPr/>
        </p:nvSpPr>
        <p:spPr>
          <a:xfrm>
            <a:off x="8809767" y="2786695"/>
            <a:ext cx="3235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PRICELESS</a:t>
            </a:r>
          </a:p>
        </p:txBody>
      </p:sp>
      <p:pic>
        <p:nvPicPr>
          <p:cNvPr id="7" name="Graphic 6" descr="Mathematics with solid fill">
            <a:extLst>
              <a:ext uri="{FF2B5EF4-FFF2-40B4-BE49-F238E27FC236}">
                <a16:creationId xmlns:a16="http://schemas.microsoft.com/office/drawing/2014/main" id="{6DACCB6A-8495-CB4D-A359-C06F92BA1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4869" t="54560" r="20349" b="20353"/>
          <a:stretch/>
        </p:blipFill>
        <p:spPr>
          <a:xfrm>
            <a:off x="4106633" y="2699178"/>
            <a:ext cx="755373" cy="764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C680B-87C7-4968-6850-40F21432E14F}"/>
              </a:ext>
            </a:extLst>
          </p:cNvPr>
          <p:cNvSpPr txBox="1"/>
          <p:nvPr/>
        </p:nvSpPr>
        <p:spPr>
          <a:xfrm>
            <a:off x="7885197" y="2296661"/>
            <a:ext cx="11161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 Schoolbook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9653F-8949-9533-97AE-6A93A70E8CCF}"/>
              </a:ext>
            </a:extLst>
          </p:cNvPr>
          <p:cNvSpPr txBox="1"/>
          <p:nvPr/>
        </p:nvSpPr>
        <p:spPr>
          <a:xfrm>
            <a:off x="1283323" y="4032694"/>
            <a:ext cx="2230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1</a:t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PAACS Graduate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7C4B-A430-98F5-489C-B58363884D18}"/>
              </a:ext>
            </a:extLst>
          </p:cNvPr>
          <p:cNvSpPr txBox="1"/>
          <p:nvPr/>
        </p:nvSpPr>
        <p:spPr>
          <a:xfrm>
            <a:off x="5325353" y="4051460"/>
            <a:ext cx="2230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25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Year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Career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030D6-3AD1-9515-4AF1-4DF85B97B6A2}"/>
              </a:ext>
            </a:extLst>
          </p:cNvPr>
          <p:cNvSpPr txBox="1"/>
          <p:nvPr/>
        </p:nvSpPr>
        <p:spPr>
          <a:xfrm>
            <a:off x="9191931" y="4266903"/>
            <a:ext cx="24522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Return on Investment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91F8C-E52C-9B71-3D1E-565466DF4C14}"/>
              </a:ext>
            </a:extLst>
          </p:cNvPr>
          <p:cNvSpPr txBox="1"/>
          <p:nvPr/>
        </p:nvSpPr>
        <p:spPr>
          <a:xfrm>
            <a:off x="1283323" y="340576"/>
            <a:ext cx="1035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Cost to Train</a:t>
            </a:r>
          </a:p>
        </p:txBody>
      </p:sp>
    </p:spTree>
    <p:extLst>
      <p:ext uri="{BB962C8B-B14F-4D97-AF65-F5344CB8AC3E}">
        <p14:creationId xmlns:p14="http://schemas.microsoft.com/office/powerpoint/2010/main" val="755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055561-FD37-6041-9F8B-0EE26BAC685C}"/>
              </a:ext>
            </a:extLst>
          </p:cNvPr>
          <p:cNvSpPr txBox="1"/>
          <p:nvPr/>
        </p:nvSpPr>
        <p:spPr>
          <a:xfrm>
            <a:off x="1212851" y="1611796"/>
            <a:ext cx="56264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  <a:ea typeface="+mn-lt"/>
                <a:cs typeface="+mn-lt"/>
              </a:rPr>
              <a:t>Surgery</a:t>
            </a:r>
            <a:r>
              <a:rPr lang="en-US" sz="4400" b="1" dirty="0">
                <a:solidFill>
                  <a:schemeClr val="bg1"/>
                </a:solidFill>
                <a:latin typeface="Century Schoolbook"/>
                <a:ea typeface="+mn-lt"/>
                <a:cs typeface="+mn-lt"/>
              </a:rPr>
              <a:t> extends life on earth. </a:t>
            </a:r>
            <a:br>
              <a:rPr lang="en-US" sz="4400" b="1" dirty="0">
                <a:solidFill>
                  <a:schemeClr val="bg1"/>
                </a:solidFill>
                <a:latin typeface="Century Schoolbook"/>
                <a:ea typeface="+mn-lt"/>
                <a:cs typeface="+mn-lt"/>
              </a:rPr>
            </a:br>
            <a:endParaRPr lang="en-US" sz="4400" b="1" dirty="0">
              <a:solidFill>
                <a:schemeClr val="bg1"/>
              </a:solidFill>
              <a:latin typeface="Century Schoolbook"/>
              <a:ea typeface="+mn-lt"/>
              <a:cs typeface="+mn-lt"/>
            </a:endParaRPr>
          </a:p>
        </p:txBody>
      </p:sp>
      <p:pic>
        <p:nvPicPr>
          <p:cNvPr id="3" name="Picture 2" descr="A couple of surgeons performing surgery&#10;&#10;Description automatically generated with low confidence">
            <a:extLst>
              <a:ext uri="{FF2B5EF4-FFF2-40B4-BE49-F238E27FC236}">
                <a16:creationId xmlns:a16="http://schemas.microsoft.com/office/drawing/2014/main" id="{3613712F-66E2-C658-0575-B4D83451B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>
          <a:xfrm>
            <a:off x="6981292" y="614548"/>
            <a:ext cx="4574232" cy="5628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286D6-E701-1730-6486-1EB709179EAF}"/>
              </a:ext>
            </a:extLst>
          </p:cNvPr>
          <p:cNvSpPr txBox="1"/>
          <p:nvPr/>
        </p:nvSpPr>
        <p:spPr>
          <a:xfrm>
            <a:off x="1091553" y="3975658"/>
            <a:ext cx="56264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  <a:latin typeface="Century Schoolbook"/>
                <a:ea typeface="+mn-lt"/>
                <a:cs typeface="+mn-lt"/>
              </a:rPr>
              <a:t>This is temporary.</a:t>
            </a:r>
          </a:p>
        </p:txBody>
      </p:sp>
    </p:spTree>
    <p:extLst>
      <p:ext uri="{BB962C8B-B14F-4D97-AF65-F5344CB8AC3E}">
        <p14:creationId xmlns:p14="http://schemas.microsoft.com/office/powerpoint/2010/main" val="40545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book to a person sitting on a bed&#10;&#10;Description automatically generated with low confidence">
            <a:extLst>
              <a:ext uri="{FF2B5EF4-FFF2-40B4-BE49-F238E27FC236}">
                <a16:creationId xmlns:a16="http://schemas.microsoft.com/office/drawing/2014/main" id="{CAAEBE1A-B428-27F6-2F97-B269EE18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1166" r="15319" b="20559"/>
          <a:stretch/>
        </p:blipFill>
        <p:spPr>
          <a:xfrm>
            <a:off x="6972370" y="1770370"/>
            <a:ext cx="4583153" cy="3580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55561-FD37-6041-9F8B-0EE26BAC685C}"/>
              </a:ext>
            </a:extLst>
          </p:cNvPr>
          <p:cNvSpPr txBox="1"/>
          <p:nvPr/>
        </p:nvSpPr>
        <p:spPr>
          <a:xfrm>
            <a:off x="886408" y="1611796"/>
            <a:ext cx="618619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a typeface="+mn-lt"/>
                <a:cs typeface="+mn-lt"/>
              </a:rPr>
              <a:t>A </a:t>
            </a: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relationship with Christ </a:t>
            </a:r>
            <a:r>
              <a:rPr lang="en-US" sz="4400" b="1" dirty="0">
                <a:solidFill>
                  <a:schemeClr val="bg1"/>
                </a:solidFill>
                <a:ea typeface="+mn-lt"/>
                <a:cs typeface="+mn-lt"/>
              </a:rPr>
              <a:t>provides salvation. </a:t>
            </a:r>
          </a:p>
          <a:p>
            <a:pPr algn="ctr"/>
            <a:br>
              <a:rPr lang="en-US" sz="4400" b="1" dirty="0">
                <a:solidFill>
                  <a:schemeClr val="bg1"/>
                </a:solidFill>
                <a:latin typeface="Century Schoolbook"/>
                <a:ea typeface="+mn-lt"/>
                <a:cs typeface="+mn-lt"/>
              </a:rPr>
            </a:br>
            <a:endParaRPr lang="en-US" sz="4400" b="1" dirty="0">
              <a:solidFill>
                <a:schemeClr val="bg1"/>
              </a:solidFill>
              <a:latin typeface="Century Schoolbook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286D6-E701-1730-6486-1EB709179EAF}"/>
              </a:ext>
            </a:extLst>
          </p:cNvPr>
          <p:cNvSpPr txBox="1"/>
          <p:nvPr/>
        </p:nvSpPr>
        <p:spPr>
          <a:xfrm>
            <a:off x="1091553" y="3975658"/>
            <a:ext cx="56264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  <a:ea typeface="+mn-lt"/>
                <a:cs typeface="+mn-lt"/>
              </a:rPr>
              <a:t>This is a hope for </a:t>
            </a:r>
            <a:r>
              <a:rPr lang="en-US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lt"/>
                <a:cs typeface="+mn-lt"/>
              </a:rPr>
              <a:t>eternity!</a:t>
            </a:r>
            <a:endParaRPr lang="en-US" sz="4400" b="1" i="1" dirty="0">
              <a:solidFill>
                <a:schemeClr val="bg1"/>
              </a:solidFill>
              <a:latin typeface="Century Schoolbook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99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83937C-47CC-50FC-4ED8-D5AFD8A47654}"/>
              </a:ext>
            </a:extLst>
          </p:cNvPr>
          <p:cNvSpPr txBox="1"/>
          <p:nvPr/>
        </p:nvSpPr>
        <p:spPr>
          <a:xfrm>
            <a:off x="1193663" y="834916"/>
            <a:ext cx="1033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The Need in Africa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6C3B5-9F7E-93C2-1F9B-1B6442328C32}"/>
              </a:ext>
            </a:extLst>
          </p:cNvPr>
          <p:cNvSpPr txBox="1"/>
          <p:nvPr/>
        </p:nvSpPr>
        <p:spPr>
          <a:xfrm>
            <a:off x="3431632" y="2223781"/>
            <a:ext cx="2828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93%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FC805D-A272-B4A1-F200-33191C5ED082}"/>
              </a:ext>
            </a:extLst>
          </p:cNvPr>
          <p:cNvSpPr txBox="1">
            <a:spLocks/>
          </p:cNvSpPr>
          <p:nvPr/>
        </p:nvSpPr>
        <p:spPr>
          <a:xfrm>
            <a:off x="1583167" y="3790392"/>
            <a:ext cx="6525749" cy="1434413"/>
          </a:xfrm>
          <a:prstGeom prst="rect">
            <a:avLst/>
          </a:prstGeom>
          <a:noFill/>
          <a:ln w="317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solidFill>
                  <a:schemeClr val="bg1"/>
                </a:solidFill>
                <a:latin typeface="Century Schoolbook"/>
              </a:rPr>
              <a:t>Lack Access to Basic</a:t>
            </a:r>
            <a:br>
              <a:rPr lang="en-US" sz="3000" b="1" dirty="0">
                <a:solidFill>
                  <a:schemeClr val="bg1"/>
                </a:solidFill>
                <a:latin typeface="Century Schoolbook"/>
              </a:rPr>
            </a:br>
            <a:r>
              <a:rPr lang="en-US" sz="3000" b="1" dirty="0">
                <a:solidFill>
                  <a:schemeClr val="bg1"/>
                </a:solidFill>
                <a:latin typeface="Century Schoolbook"/>
              </a:rPr>
              <a:t>Surgical, Anesthesia, and Obstetric Care that is</a:t>
            </a:r>
            <a:br>
              <a:rPr lang="en-US" sz="3000" b="1" dirty="0">
                <a:solidFill>
                  <a:schemeClr val="bg1"/>
                </a:solidFill>
                <a:latin typeface="Century Schoolbook"/>
              </a:rPr>
            </a:br>
            <a:r>
              <a:rPr lang="en-US" sz="3000" b="1" i="1" dirty="0">
                <a:solidFill>
                  <a:schemeClr val="bg1"/>
                </a:solidFill>
                <a:latin typeface="Century Schoolbook"/>
              </a:rPr>
              <a:t>Safe, Timely, and Affordable</a:t>
            </a:r>
            <a:endParaRPr lang="en-US" sz="3000" i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5200612D-7514-FF68-97CC-20E2234D3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3" t="17463" r="3842" b="7565"/>
          <a:stretch/>
        </p:blipFill>
        <p:spPr>
          <a:xfrm>
            <a:off x="7176818" y="1392784"/>
            <a:ext cx="4654194" cy="5141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nature&#10;&#10;Description automatically generated">
            <a:extLst>
              <a:ext uri="{FF2B5EF4-FFF2-40B4-BE49-F238E27FC236}">
                <a16:creationId xmlns:a16="http://schemas.microsoft.com/office/drawing/2014/main" id="{6ED0B63B-F5C6-A65A-A6A1-E1D956D88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6" t="35305" r="3169" b="6301"/>
          <a:stretch/>
        </p:blipFill>
        <p:spPr>
          <a:xfrm>
            <a:off x="7259010" y="2611895"/>
            <a:ext cx="4654194" cy="400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3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342408C4-B79F-3D70-62FA-068BC7489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96"/>
          <a:stretch/>
        </p:blipFill>
        <p:spPr>
          <a:xfrm>
            <a:off x="0" y="0"/>
            <a:ext cx="10421821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32FD97-61A0-3006-6DE6-E8995C4AF804}"/>
              </a:ext>
            </a:extLst>
          </p:cNvPr>
          <p:cNvSpPr/>
          <p:nvPr/>
        </p:nvSpPr>
        <p:spPr>
          <a:xfrm rot="10800000">
            <a:off x="5602307" y="-1422730"/>
            <a:ext cx="12133443" cy="9703459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1C38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74CCE4-6E8B-62CA-68FA-ADD9FBD32E06}"/>
              </a:ext>
            </a:extLst>
          </p:cNvPr>
          <p:cNvSpPr/>
          <p:nvPr/>
        </p:nvSpPr>
        <p:spPr>
          <a:xfrm rot="10800000">
            <a:off x="6096000" y="-1422729"/>
            <a:ext cx="12306301" cy="9703458"/>
          </a:xfrm>
          <a:prstGeom prst="ellipse">
            <a:avLst/>
          </a:prstGeom>
          <a:gradFill>
            <a:gsLst>
              <a:gs pos="0">
                <a:srgbClr val="00B0F0"/>
              </a:gs>
              <a:gs pos="32000">
                <a:srgbClr val="002060"/>
              </a:gs>
              <a:gs pos="8400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61C38"/>
              </a:solidFill>
            </a:endParaRPr>
          </a:p>
        </p:txBody>
      </p:sp>
      <p:pic>
        <p:nvPicPr>
          <p:cNvPr id="8" name="Picture 7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04BEA636-E18F-00A1-5E9B-F20BC631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13" y="308042"/>
            <a:ext cx="555238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FC5053-BB8C-384E-3637-5D51A8A73100}"/>
              </a:ext>
            </a:extLst>
          </p:cNvPr>
          <p:cNvSpPr txBox="1"/>
          <p:nvPr/>
        </p:nvSpPr>
        <p:spPr>
          <a:xfrm>
            <a:off x="6712135" y="3009631"/>
            <a:ext cx="49568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Reaching 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ALL</a:t>
            </a: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 Of Africa With Improved Surgical Care And The Hope Of Jesus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AFC864-496E-66F4-ABA7-6984A3F32B9E}"/>
              </a:ext>
            </a:extLst>
          </p:cNvPr>
          <p:cNvSpPr txBox="1">
            <a:spLocks/>
          </p:cNvSpPr>
          <p:nvPr/>
        </p:nvSpPr>
        <p:spPr>
          <a:xfrm>
            <a:off x="6966308" y="1271777"/>
            <a:ext cx="4202130" cy="1592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Imagine With 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62C0A3-EE85-8BCD-36DF-BDCD15A513E9}"/>
              </a:ext>
            </a:extLst>
          </p:cNvPr>
          <p:cNvGrpSpPr/>
          <p:nvPr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AD64371-FAC1-EAC6-D39A-5E0581663F76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D31732D-A03D-C90E-FADF-29B323F2C2F8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41A2CAF-A094-AE21-0235-72228EA60E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36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CA9B71-E598-D256-169C-7D4CF3CA0A1B}"/>
              </a:ext>
            </a:extLst>
          </p:cNvPr>
          <p:cNvGrpSpPr/>
          <p:nvPr/>
        </p:nvGrpSpPr>
        <p:grpSpPr>
          <a:xfrm>
            <a:off x="5602307" y="-1422730"/>
            <a:ext cx="12799994" cy="9703459"/>
            <a:chOff x="5602307" y="-1422730"/>
            <a:chExt cx="12799994" cy="970345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3723B7-A5ED-555E-9C10-91CD35FFBF9E}"/>
                </a:ext>
              </a:extLst>
            </p:cNvPr>
            <p:cNvSpPr/>
            <p:nvPr/>
          </p:nvSpPr>
          <p:spPr>
            <a:xfrm rot="10800000">
              <a:off x="5602307" y="-1422730"/>
              <a:ext cx="12133443" cy="97034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61C38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2AE0D0-A7AD-35EF-7E10-FBC102721CC7}"/>
                </a:ext>
              </a:extLst>
            </p:cNvPr>
            <p:cNvSpPr/>
            <p:nvPr/>
          </p:nvSpPr>
          <p:spPr>
            <a:xfrm rot="10800000">
              <a:off x="6096000" y="-1422729"/>
              <a:ext cx="12306301" cy="9703458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32000">
                  <a:srgbClr val="002060"/>
                </a:gs>
                <a:gs pos="84000">
                  <a:srgbClr val="002060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61C38"/>
                </a:solidFill>
              </a:endParaRPr>
            </a:p>
          </p:txBody>
        </p:sp>
      </p:grpSp>
      <p:pic>
        <p:nvPicPr>
          <p:cNvPr id="9" name="Picture 8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10AC1F4C-A9EF-FB78-A613-2096CF51DA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3" y="155642"/>
            <a:ext cx="5552387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D85ED1-6EAC-2573-6683-EACFD4C4DCE9}"/>
              </a:ext>
            </a:extLst>
          </p:cNvPr>
          <p:cNvGrpSpPr/>
          <p:nvPr/>
        </p:nvGrpSpPr>
        <p:grpSpPr>
          <a:xfrm>
            <a:off x="645291" y="-1422731"/>
            <a:ext cx="12799994" cy="9703459"/>
            <a:chOff x="5449902" y="-1422730"/>
            <a:chExt cx="12799994" cy="9703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CD8D33-F881-054B-F2E4-1526A7B15FD7}"/>
                </a:ext>
              </a:extLst>
            </p:cNvPr>
            <p:cNvSpPr/>
            <p:nvPr/>
          </p:nvSpPr>
          <p:spPr>
            <a:xfrm rot="10800000">
              <a:off x="5449902" y="-1422730"/>
              <a:ext cx="12133443" cy="97034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61C38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DA9591-ECDE-064E-5BC4-3C5CA21761E9}"/>
                </a:ext>
              </a:extLst>
            </p:cNvPr>
            <p:cNvSpPr/>
            <p:nvPr/>
          </p:nvSpPr>
          <p:spPr>
            <a:xfrm rot="10800000">
              <a:off x="5943595" y="-1422729"/>
              <a:ext cx="12306301" cy="9703458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32000">
                  <a:srgbClr val="002060"/>
                </a:gs>
                <a:gs pos="84000">
                  <a:srgbClr val="002060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A61C38"/>
                </a:solidFill>
              </a:endParaRPr>
            </a:p>
          </p:txBody>
        </p:sp>
      </p:grpSp>
      <p:pic>
        <p:nvPicPr>
          <p:cNvPr id="13" name="Picture 12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1FBB8F2A-FA66-9A71-FE9D-DECE8FAD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13" y="308042"/>
            <a:ext cx="5552387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7F0B0A-46F7-9D89-CD30-594AFA371C99}"/>
              </a:ext>
            </a:extLst>
          </p:cNvPr>
          <p:cNvSpPr txBox="1">
            <a:spLocks/>
          </p:cNvSpPr>
          <p:nvPr/>
        </p:nvSpPr>
        <p:spPr>
          <a:xfrm>
            <a:off x="7732191" y="1366357"/>
            <a:ext cx="4315355" cy="3866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Together We Can Reach </a:t>
            </a:r>
            <a:b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ALL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54</a:t>
            </a:r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 Countries in Africa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CD973C-23E3-7FAA-258D-137BBE2E1EDB}"/>
              </a:ext>
            </a:extLst>
          </p:cNvPr>
          <p:cNvGrpSpPr/>
          <p:nvPr/>
        </p:nvGrpSpPr>
        <p:grpSpPr>
          <a:xfrm>
            <a:off x="2334104" y="155642"/>
            <a:ext cx="5450305" cy="6858000"/>
            <a:chOff x="2318084" y="155642"/>
            <a:chExt cx="5450305" cy="6858000"/>
          </a:xfrm>
        </p:grpSpPr>
        <p:pic>
          <p:nvPicPr>
            <p:cNvPr id="16" name="Picture 15" descr="A group of people in garment&#10;&#10;Description automatically generated with medium confidence">
              <a:extLst>
                <a:ext uri="{FF2B5EF4-FFF2-40B4-BE49-F238E27FC236}">
                  <a16:creationId xmlns:a16="http://schemas.microsoft.com/office/drawing/2014/main" id="{86356851-006A-A38C-FCFE-D8E523F69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03" r="41592"/>
            <a:stretch/>
          </p:blipFill>
          <p:spPr>
            <a:xfrm>
              <a:off x="2318084" y="155642"/>
              <a:ext cx="5450305" cy="6858000"/>
            </a:xfrm>
            <a:prstGeom prst="rect">
              <a:avLst/>
            </a:prstGeom>
          </p:spPr>
        </p:pic>
        <p:pic>
          <p:nvPicPr>
            <p:cNvPr id="17" name="Picture 16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62E2C2BB-837B-2615-1EDD-F6D56F297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4" b="89976" l="9986" r="97773">
                          <a14:foregroundMark x1="17744" y1="66815" x2="32830" y2="67906"/>
                          <a14:foregroundMark x1="32830" y1="67906" x2="71336" y2="57397"/>
                          <a14:foregroundMark x1="71336" y1="57397" x2="80172" y2="51576"/>
                          <a14:foregroundMark x1="80172" y1="51576" x2="54768" y2="40836"/>
                          <a14:foregroundMark x1="42109" y1="46281" x2="41595" y2="46524"/>
                          <a14:foregroundMark x1="52689" y1="41281" x2="52976" y2="41145"/>
                          <a14:foregroundMark x1="42242" y1="48319" x2="46624" y2="60469"/>
                          <a14:foregroundMark x1="41595" y1="46524" x2="41624" y2="46605"/>
                          <a14:foregroundMark x1="46624" y1="60469" x2="48420" y2="61479"/>
                          <a14:foregroundMark x1="44828" y1="49879" x2="79598" y2="44503"/>
                          <a14:foregroundMark x1="79598" y1="44503" x2="69109" y2="51536"/>
                          <a14:foregroundMark x1="69109" y1="51536" x2="81394" y2="47009"/>
                          <a14:foregroundMark x1="81394" y1="47009" x2="82687" y2="44382"/>
                          <a14:foregroundMark x1="84411" y1="39208" x2="91092" y2="45190"/>
                          <a14:foregroundMark x1="85489" y1="37631" x2="95259" y2="43614"/>
                          <a14:foregroundMark x1="95259" y1="43614" x2="97773" y2="50040"/>
                          <a14:foregroundMark x1="60704" y1="52587" x2="65445" y2="52910"/>
                          <a14:foregroundMark x1="34483" y1="72929" x2="46767" y2="68242"/>
                          <a14:foregroundMark x1="33621" y1="73091" x2="48851" y2="68162"/>
                          <a14:backgroundMark x1="9124" y1="69968" x2="25216" y2="94786"/>
                          <a14:backgroundMark x1="25216" y1="94786" x2="22917" y2="83306"/>
                          <a14:backgroundMark x1="22917" y1="83306" x2="12644" y2="73201"/>
                          <a14:backgroundMark x1="12644" y1="73201" x2="37787" y2="92401"/>
                          <a14:backgroundMark x1="21336" y1="42361" x2="22773" y2="50566"/>
                          <a14:backgroundMark x1="22773" y1="50566" x2="36566" y2="48141"/>
                          <a14:backgroundMark x1="36566" y1="48141" x2="27802" y2="46726"/>
                          <a14:backgroundMark x1="42313" y1="41876" x2="38075" y2="48626"/>
                          <a14:backgroundMark x1="38075" y1="48626" x2="37572" y2="46281"/>
                          <a14:backgroundMark x1="24425" y1="19766" x2="24641" y2="28416"/>
                          <a14:backgroundMark x1="24641" y1="28416" x2="39799" y2="31245"/>
                          <a14:backgroundMark x1="39799" y1="31245" x2="41810" y2="19361"/>
                          <a14:backgroundMark x1="41810" y1="19361" x2="35057" y2="26354"/>
                          <a14:backgroundMark x1="35057" y1="26354" x2="35345" y2="29345"/>
                          <a14:backgroundMark x1="81322" y1="26192" x2="91092" y2="30922"/>
                          <a14:backgroundMark x1="91092" y1="30922" x2="94684" y2="25101"/>
                          <a14:backgroundMark x1="73204" y1="24778" x2="85776" y2="24454"/>
                          <a14:backgroundMark x1="85776" y1="24454" x2="85776" y2="24454"/>
                          <a14:backgroundMark x1="57615" y1="24333" x2="53448" y2="24333"/>
                          <a14:backgroundMark x1="54526" y1="39046" x2="39224" y2="49272"/>
                          <a14:backgroundMark x1="57615" y1="39531" x2="54023" y2="40299"/>
                          <a14:backgroundMark x1="37284" y1="50525" x2="37931" y2="58529"/>
                          <a14:backgroundMark x1="37931" y1="58529" x2="38362" y2="58973"/>
                          <a14:backgroundMark x1="24497" y1="60509" x2="33980" y2="59216"/>
                          <a14:backgroundMark x1="98276" y1="59216" x2="99138" y2="622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4" b="22765"/>
            <a:stretch/>
          </p:blipFill>
          <p:spPr>
            <a:xfrm rot="21208276">
              <a:off x="6985996" y="4519846"/>
              <a:ext cx="580235" cy="811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4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61 0 L -4.375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69 L -0.35743 -0.02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289DE-AC17-99FB-AE9E-9E1EB336BE68}"/>
              </a:ext>
            </a:extLst>
          </p:cNvPr>
          <p:cNvSpPr txBox="1"/>
          <p:nvPr/>
        </p:nvSpPr>
        <p:spPr>
          <a:xfrm>
            <a:off x="1390260" y="1212886"/>
            <a:ext cx="9411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</a:lstStyle>
          <a:p>
            <a:pPr algn="l"/>
            <a:r>
              <a:rPr lang="en-US" dirty="0">
                <a:solidFill>
                  <a:srgbClr val="FFC000"/>
                </a:solidFill>
              </a:rPr>
              <a:t>ONE Life Changed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E74E4-AC73-7274-A2C2-4311E511D103}"/>
              </a:ext>
            </a:extLst>
          </p:cNvPr>
          <p:cNvSpPr txBox="1"/>
          <p:nvPr/>
        </p:nvSpPr>
        <p:spPr>
          <a:xfrm>
            <a:off x="2683627" y="3184071"/>
            <a:ext cx="7632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entury Schoolbook"/>
              </a:rPr>
              <a:t>Surgery Restores the Physical Body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  <a:latin typeface="Century Schoolbook"/>
              </a:rPr>
              <a:t>God Restores Spirit and Hope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6DD3B2D5-82FD-055C-BFE6-463EC6442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0" y="3184071"/>
            <a:ext cx="3429000" cy="3673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C06757-9883-21E8-B2EA-73F0FC8E1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2" r="82552" b="4227"/>
          <a:stretch/>
        </p:blipFill>
        <p:spPr>
          <a:xfrm>
            <a:off x="9571101" y="675446"/>
            <a:ext cx="2620899" cy="61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D5CFE3F-FFAE-4E61-E5A9-D0995AE1106F}"/>
              </a:ext>
            </a:extLst>
          </p:cNvPr>
          <p:cNvSpPr txBox="1">
            <a:spLocks/>
          </p:cNvSpPr>
          <p:nvPr/>
        </p:nvSpPr>
        <p:spPr>
          <a:xfrm>
            <a:off x="3930749" y="410132"/>
            <a:ext cx="4047880" cy="163138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44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n-US" b="1" dirty="0">
                <a:solidFill>
                  <a:srgbClr val="FFC000"/>
                </a:solidFill>
              </a:rPr>
              <a:t>Please Pray for PAACS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07C2C-CD34-7ABE-FA67-3DF7BA268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8264" r="7266" b="13379"/>
          <a:stretch/>
        </p:blipFill>
        <p:spPr>
          <a:xfrm>
            <a:off x="8620926" y="4133811"/>
            <a:ext cx="3144350" cy="206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9BA4C-F67F-7411-7F74-FF0CF91E8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223" r="2030" b="5503"/>
          <a:stretch/>
        </p:blipFill>
        <p:spPr>
          <a:xfrm>
            <a:off x="8341003" y="1120719"/>
            <a:ext cx="3144350" cy="2634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AF9E9-EDCA-ED82-960C-73DE6B40F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4324" r="6594" b="-1208"/>
          <a:stretch/>
        </p:blipFill>
        <p:spPr>
          <a:xfrm>
            <a:off x="1054140" y="804725"/>
            <a:ext cx="2771459" cy="184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405B84-CF1E-31F5-6218-3A9D516146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405" y="3097443"/>
            <a:ext cx="2104698" cy="2821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EAA2C151-680F-8A51-C8C8-66C87FD90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17" y="2344642"/>
            <a:ext cx="3761825" cy="2821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7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223FF6-69C0-3358-0522-5DD4C9778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93" y="1434749"/>
            <a:ext cx="10688077" cy="1356168"/>
          </a:xfrm>
        </p:spPr>
        <p:txBody>
          <a:bodyPr lIns="91440" tIns="45720" rIns="91440" bIns="45720" anchor="t"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Your Support for This Ministry</a:t>
            </a:r>
            <a:b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Trains AND Disciples</a:t>
            </a:r>
            <a:b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Necessary Surgeons and Specialists</a:t>
            </a:r>
            <a:b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</a:b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/>
              </a:rPr>
              <a:t>FOR AFRICA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DAB82-4BB2-B5C0-9EFC-20215BE236F0}"/>
              </a:ext>
            </a:extLst>
          </p:cNvPr>
          <p:cNvSpPr txBox="1"/>
          <p:nvPr/>
        </p:nvSpPr>
        <p:spPr>
          <a:xfrm>
            <a:off x="1140093" y="478846"/>
            <a:ext cx="10688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Partner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With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PAACS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F7462-7785-771B-91FD-81073B76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093" y="3697225"/>
            <a:ext cx="3974894" cy="2981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35C1F7-1156-7E09-1F15-DC6206C3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510" y="3697226"/>
            <a:ext cx="2235878" cy="2981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Placeholder 21">
            <a:extLst>
              <a:ext uri="{FF2B5EF4-FFF2-40B4-BE49-F238E27FC236}">
                <a16:creationId xmlns:a16="http://schemas.microsoft.com/office/drawing/2014/main" id="{85126857-7FCB-C5DE-F91D-0E781DA272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30"/>
          <a:stretch/>
        </p:blipFill>
        <p:spPr>
          <a:xfrm>
            <a:off x="8415911" y="3697226"/>
            <a:ext cx="3412259" cy="2985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268CC28-7D23-3ADE-9622-2F65F5E6B5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1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8B1E02-B332-529C-229A-AA7C2D569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63055"/>
          <a:stretch/>
        </p:blipFill>
        <p:spPr>
          <a:xfrm>
            <a:off x="1227551" y="4007029"/>
            <a:ext cx="10964449" cy="2850971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alpha val="2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F1C68F4-378F-9BED-3AF2-2F0ECBC11B31}"/>
              </a:ext>
            </a:extLst>
          </p:cNvPr>
          <p:cNvSpPr txBox="1">
            <a:spLocks/>
          </p:cNvSpPr>
          <p:nvPr/>
        </p:nvSpPr>
        <p:spPr>
          <a:xfrm>
            <a:off x="981191" y="127001"/>
            <a:ext cx="10846374" cy="17614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Wants to Partner With Us for What He Wants to Accomplish Here on Earth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58476-D469-9454-BF11-15F731A9D19A}"/>
              </a:ext>
            </a:extLst>
          </p:cNvPr>
          <p:cNvSpPr txBox="1"/>
          <p:nvPr/>
        </p:nvSpPr>
        <p:spPr>
          <a:xfrm>
            <a:off x="1590876" y="2801083"/>
            <a:ext cx="9812592" cy="1015663"/>
          </a:xfrm>
          <a:prstGeom prst="rect">
            <a:avLst/>
          </a:prstGeom>
          <a:noFill/>
          <a:effectLst>
            <a:outerShdw blurRad="749300" dist="38100" dir="13500000" algn="br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800"/>
              </a:spcAft>
            </a:pPr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“Here I am, Send me!”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E4780B-086D-B1D6-FB49-D9CF6D2B5FEE}"/>
              </a:ext>
            </a:extLst>
          </p:cNvPr>
          <p:cNvSpPr txBox="1">
            <a:spLocks/>
          </p:cNvSpPr>
          <p:nvPr/>
        </p:nvSpPr>
        <p:spPr>
          <a:xfrm>
            <a:off x="802345" y="1847862"/>
            <a:ext cx="11389655" cy="14610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and Women Training With PAACS Have Responded:</a:t>
            </a:r>
          </a:p>
        </p:txBody>
      </p:sp>
    </p:spTree>
    <p:extLst>
      <p:ext uri="{BB962C8B-B14F-4D97-AF65-F5344CB8AC3E}">
        <p14:creationId xmlns:p14="http://schemas.microsoft.com/office/powerpoint/2010/main" val="415064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AF87A80-15C6-3E12-163D-897C035443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90"/>
          <a:stretch/>
        </p:blipFill>
        <p:spPr>
          <a:xfrm>
            <a:off x="6395037" y="1271440"/>
            <a:ext cx="5239078" cy="4315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A3B139-F982-E773-0C50-57277BFC17A2}"/>
              </a:ext>
            </a:extLst>
          </p:cNvPr>
          <p:cNvSpPr txBox="1">
            <a:spLocks/>
          </p:cNvSpPr>
          <p:nvPr/>
        </p:nvSpPr>
        <p:spPr>
          <a:xfrm flipH="1">
            <a:off x="1390882" y="2537012"/>
            <a:ext cx="4589893" cy="236177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THANK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YOU</a:t>
            </a: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br>
              <a:rPr lang="en-US" sz="9600" b="1" dirty="0">
                <a:solidFill>
                  <a:srgbClr val="FFC000"/>
                </a:solidFill>
                <a:latin typeface="Century Schoolbook" panose="02040604050505020304" pitchFamily="18" charset="0"/>
              </a:rPr>
            </a:br>
            <a:endParaRPr lang="en-US" sz="9600" b="1" dirty="0">
              <a:solidFill>
                <a:srgbClr val="FFC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9740DE6-F0D9-281A-7063-EA1D9BE2A9FE}"/>
              </a:ext>
            </a:extLst>
          </p:cNvPr>
          <p:cNvSpPr txBox="1">
            <a:spLocks/>
          </p:cNvSpPr>
          <p:nvPr/>
        </p:nvSpPr>
        <p:spPr>
          <a:xfrm>
            <a:off x="1207436" y="1100239"/>
            <a:ext cx="10027469" cy="659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The World Health Organization recommends:</a:t>
            </a:r>
            <a:endParaRPr lang="en-US" sz="36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5ADB057-7657-57FB-2E1D-AB45E7A2B719}"/>
              </a:ext>
            </a:extLst>
          </p:cNvPr>
          <p:cNvSpPr txBox="1">
            <a:spLocks/>
          </p:cNvSpPr>
          <p:nvPr/>
        </p:nvSpPr>
        <p:spPr>
          <a:xfrm>
            <a:off x="2947655" y="1680990"/>
            <a:ext cx="8312204" cy="8232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surgeon </a:t>
            </a:r>
            <a:r>
              <a:rPr lang="en-US" sz="4200" dirty="0">
                <a:solidFill>
                  <a:schemeClr val="bg1"/>
                </a:solidFill>
                <a:latin typeface="Century Schoolbook" panose="02040604050505020304" pitchFamily="18" charset="0"/>
              </a:rPr>
              <a:t>for every </a:t>
            </a: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20,000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AC20AF-1A26-238B-9981-5FC30E75FA59}"/>
              </a:ext>
            </a:extLst>
          </p:cNvPr>
          <p:cNvSpPr txBox="1">
            <a:spLocks/>
          </p:cNvSpPr>
          <p:nvPr/>
        </p:nvSpPr>
        <p:spPr>
          <a:xfrm>
            <a:off x="2947655" y="3467117"/>
            <a:ext cx="8312204" cy="7541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surgeon </a:t>
            </a:r>
            <a:r>
              <a:rPr lang="en-US" sz="4200" dirty="0">
                <a:solidFill>
                  <a:schemeClr val="bg1"/>
                </a:solidFill>
                <a:latin typeface="Century Schoolbook" panose="02040604050505020304" pitchFamily="18" charset="0"/>
              </a:rPr>
              <a:t>for every </a:t>
            </a: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250,000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53354B-3EF0-DA7B-2DA5-43B769B8A8B5}"/>
              </a:ext>
            </a:extLst>
          </p:cNvPr>
          <p:cNvSpPr txBox="1">
            <a:spLocks/>
          </p:cNvSpPr>
          <p:nvPr/>
        </p:nvSpPr>
        <p:spPr>
          <a:xfrm>
            <a:off x="1207436" y="2889144"/>
            <a:ext cx="10027469" cy="65909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en-US" sz="3600" dirty="0"/>
              <a:t>Many places in Africa only have: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FF841B6-7D44-C09F-E280-106E7CD60BE2}"/>
              </a:ext>
            </a:extLst>
          </p:cNvPr>
          <p:cNvSpPr txBox="1">
            <a:spLocks/>
          </p:cNvSpPr>
          <p:nvPr/>
        </p:nvSpPr>
        <p:spPr>
          <a:xfrm>
            <a:off x="1207436" y="4500134"/>
            <a:ext cx="10027469" cy="6590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Century Schoolbook" panose="02040604050505020304" pitchFamily="18" charset="0"/>
              </a:rPr>
              <a:t>In other places, the need is worse: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989806D-9F6A-B9B9-C98C-CB5435B9ED1D}"/>
              </a:ext>
            </a:extLst>
          </p:cNvPr>
          <p:cNvSpPr txBox="1">
            <a:spLocks/>
          </p:cNvSpPr>
          <p:nvPr/>
        </p:nvSpPr>
        <p:spPr>
          <a:xfrm>
            <a:off x="2947655" y="5159225"/>
            <a:ext cx="8312204" cy="6590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 surgeon </a:t>
            </a:r>
            <a:r>
              <a:rPr lang="en-US" sz="4200" dirty="0">
                <a:solidFill>
                  <a:schemeClr val="bg1"/>
                </a:solidFill>
                <a:latin typeface="Century Schoolbook" panose="02040604050505020304" pitchFamily="18" charset="0"/>
              </a:rPr>
              <a:t>for every </a:t>
            </a:r>
            <a:r>
              <a:rPr lang="en-US" sz="4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2,500,000</a:t>
            </a:r>
          </a:p>
        </p:txBody>
      </p:sp>
    </p:spTree>
    <p:extLst>
      <p:ext uri="{BB962C8B-B14F-4D97-AF65-F5344CB8AC3E}">
        <p14:creationId xmlns:p14="http://schemas.microsoft.com/office/powerpoint/2010/main" val="35738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&#10;&#10;Description automatically generated">
            <a:extLst>
              <a:ext uri="{FF2B5EF4-FFF2-40B4-BE49-F238E27FC236}">
                <a16:creationId xmlns:a16="http://schemas.microsoft.com/office/drawing/2014/main" id="{EBB9B292-8924-BD7D-5A1A-2F99CEAFD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11763" r="51241" b="-513"/>
          <a:stretch/>
        </p:blipFill>
        <p:spPr>
          <a:xfrm>
            <a:off x="1941822" y="543031"/>
            <a:ext cx="1747779" cy="2026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3B1F6D64-2A98-DD40-6FB0-C2049BF5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 r="10260" b="11249"/>
          <a:stretch/>
        </p:blipFill>
        <p:spPr>
          <a:xfrm>
            <a:off x="8053724" y="216510"/>
            <a:ext cx="1178616" cy="2106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B9A4B5-F454-C3FA-4482-16AD1DA11978}"/>
              </a:ext>
            </a:extLst>
          </p:cNvPr>
          <p:cNvSpPr txBox="1">
            <a:spLocks/>
          </p:cNvSpPr>
          <p:nvPr/>
        </p:nvSpPr>
        <p:spPr>
          <a:xfrm>
            <a:off x="1739927" y="1805375"/>
            <a:ext cx="5440469" cy="10346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New York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E10ADF-F10A-4326-8298-F3DBD1433D89}"/>
              </a:ext>
            </a:extLst>
          </p:cNvPr>
          <p:cNvSpPr txBox="1">
            <a:spLocks/>
          </p:cNvSpPr>
          <p:nvPr/>
        </p:nvSpPr>
        <p:spPr>
          <a:xfrm>
            <a:off x="7392800" y="2043191"/>
            <a:ext cx="4555102" cy="79685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800" b="1" cap="none">
                <a:ln w="3175" cmpd="sng">
                  <a:noFill/>
                </a:ln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Malawi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8C0BE25-3316-6725-555E-88C791633F50}"/>
              </a:ext>
            </a:extLst>
          </p:cNvPr>
          <p:cNvSpPr txBox="1">
            <a:spLocks/>
          </p:cNvSpPr>
          <p:nvPr/>
        </p:nvSpPr>
        <p:spPr>
          <a:xfrm>
            <a:off x="1077243" y="2981987"/>
            <a:ext cx="6765836" cy="603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Population: 19.6 Million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450C5-DD2D-08EE-E915-3794131E7C1E}"/>
              </a:ext>
            </a:extLst>
          </p:cNvPr>
          <p:cNvSpPr txBox="1"/>
          <p:nvPr/>
        </p:nvSpPr>
        <p:spPr>
          <a:xfrm>
            <a:off x="1060119" y="4149393"/>
            <a:ext cx="552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Ratio – </a:t>
            </a:r>
            <a:r>
              <a:rPr lang="en-US" sz="2400" i="1" dirty="0">
                <a:solidFill>
                  <a:srgbClr val="FFC000"/>
                </a:solidFill>
                <a:latin typeface="Century Schoolbook" panose="02040604050505020304" pitchFamily="18" charset="0"/>
              </a:rPr>
              <a:t>1 surgeon : 9,700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4D5BAB-5CD9-A12F-71B7-E4374F1D9E00}"/>
              </a:ext>
            </a:extLst>
          </p:cNvPr>
          <p:cNvSpPr txBox="1"/>
          <p:nvPr/>
        </p:nvSpPr>
        <p:spPr>
          <a:xfrm>
            <a:off x="6444798" y="4149393"/>
            <a:ext cx="5637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Ratio – </a:t>
            </a:r>
            <a:r>
              <a:rPr lang="en-US" dirty="0">
                <a:solidFill>
                  <a:srgbClr val="FFC000"/>
                </a:solidFill>
              </a:rPr>
              <a:t>1 surgeon : 495,104 people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B3CF948-EC68-4BCB-F844-AC54F69191C5}"/>
              </a:ext>
            </a:extLst>
          </p:cNvPr>
          <p:cNvSpPr txBox="1">
            <a:spLocks/>
          </p:cNvSpPr>
          <p:nvPr/>
        </p:nvSpPr>
        <p:spPr>
          <a:xfrm>
            <a:off x="7392799" y="4943153"/>
            <a:ext cx="2517774" cy="1372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1,045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44C40D0-0859-C7B9-5318-5624FD7B4FCD}"/>
              </a:ext>
            </a:extLst>
          </p:cNvPr>
          <p:cNvSpPr txBox="1">
            <a:spLocks/>
          </p:cNvSpPr>
          <p:nvPr/>
        </p:nvSpPr>
        <p:spPr>
          <a:xfrm>
            <a:off x="2041451" y="5002912"/>
            <a:ext cx="5411162" cy="1267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World Health Organization Would Recommend at Least: </a:t>
            </a:r>
            <a:endParaRPr lang="en-US" sz="2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48211-99A7-516A-278F-49B49411FF58}"/>
              </a:ext>
            </a:extLst>
          </p:cNvPr>
          <p:cNvSpPr txBox="1"/>
          <p:nvPr/>
        </p:nvSpPr>
        <p:spPr>
          <a:xfrm>
            <a:off x="5147352" y="3624922"/>
            <a:ext cx="7294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1A5ABB-F23D-1B9C-CC5C-35746CB57E20}"/>
              </a:ext>
            </a:extLst>
          </p:cNvPr>
          <p:cNvSpPr txBox="1"/>
          <p:nvPr/>
        </p:nvSpPr>
        <p:spPr>
          <a:xfrm>
            <a:off x="1193277" y="6395919"/>
            <a:ext cx="5083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* https://www.aamc.org/media/34266/download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7860B6-9136-930B-56D3-759DD04054F1}"/>
              </a:ext>
            </a:extLst>
          </p:cNvPr>
          <p:cNvSpPr txBox="1"/>
          <p:nvPr/>
        </p:nvSpPr>
        <p:spPr>
          <a:xfrm>
            <a:off x="6864631" y="6395919"/>
            <a:ext cx="5083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pPr algn="r"/>
            <a:r>
              <a:rPr lang="en-US" dirty="0"/>
              <a:t>**globalsurgery.com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5F605-B04D-D4C1-E77F-294452B51D2D}"/>
              </a:ext>
            </a:extLst>
          </p:cNvPr>
          <p:cNvSpPr txBox="1"/>
          <p:nvPr/>
        </p:nvSpPr>
        <p:spPr>
          <a:xfrm>
            <a:off x="10045683" y="3624922"/>
            <a:ext cx="472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entury Schoolbook" panose="02040604050505020304" pitchFamily="18" charset="0"/>
              </a:rPr>
              <a:t>**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8B83F32-3B9E-E4D0-73CA-DCCD82400E27}"/>
              </a:ext>
            </a:extLst>
          </p:cNvPr>
          <p:cNvSpPr txBox="1">
            <a:spLocks/>
          </p:cNvSpPr>
          <p:nvPr/>
        </p:nvSpPr>
        <p:spPr>
          <a:xfrm>
            <a:off x="1060119" y="3501939"/>
            <a:ext cx="6765836" cy="60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General Surgeons: 2,017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A4A88A-F1D1-7A11-A85C-669C83A573BE}"/>
              </a:ext>
            </a:extLst>
          </p:cNvPr>
          <p:cNvSpPr txBox="1">
            <a:spLocks/>
          </p:cNvSpPr>
          <p:nvPr/>
        </p:nvSpPr>
        <p:spPr>
          <a:xfrm>
            <a:off x="6444798" y="2981987"/>
            <a:ext cx="6765836" cy="603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Population: 20.8 Million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F2E3B19-AB4C-2320-EE7E-57289AE9F3A0}"/>
              </a:ext>
            </a:extLst>
          </p:cNvPr>
          <p:cNvSpPr txBox="1">
            <a:spLocks/>
          </p:cNvSpPr>
          <p:nvPr/>
        </p:nvSpPr>
        <p:spPr>
          <a:xfrm>
            <a:off x="6444798" y="3501939"/>
            <a:ext cx="6765836" cy="60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General Surgeons: 42</a:t>
            </a:r>
          </a:p>
        </p:txBody>
      </p:sp>
    </p:spTree>
    <p:extLst>
      <p:ext uri="{BB962C8B-B14F-4D97-AF65-F5344CB8AC3E}">
        <p14:creationId xmlns:p14="http://schemas.microsoft.com/office/powerpoint/2010/main" val="27632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83937C-47CC-50FC-4ED8-D5AFD8A47654}"/>
              </a:ext>
            </a:extLst>
          </p:cNvPr>
          <p:cNvSpPr txBox="1"/>
          <p:nvPr/>
        </p:nvSpPr>
        <p:spPr>
          <a:xfrm>
            <a:off x="1750597" y="628343"/>
            <a:ext cx="9298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The Spiritual Need in Africa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0C7B9-5E65-4483-C72C-4ACFD52D0FE6}"/>
              </a:ext>
            </a:extLst>
          </p:cNvPr>
          <p:cNvSpPr txBox="1">
            <a:spLocks/>
          </p:cNvSpPr>
          <p:nvPr/>
        </p:nvSpPr>
        <p:spPr>
          <a:xfrm>
            <a:off x="2841849" y="1637096"/>
            <a:ext cx="7115898" cy="1938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418,869,000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78A2C8-0493-6062-5317-45C39CD9C18D}"/>
              </a:ext>
            </a:extLst>
          </p:cNvPr>
          <p:cNvSpPr txBox="1"/>
          <p:nvPr/>
        </p:nvSpPr>
        <p:spPr>
          <a:xfrm>
            <a:off x="3194793" y="3226010"/>
            <a:ext cx="641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Are Unreached with the Gospel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D6D72-045A-C75B-20A4-C09807053DF3}"/>
              </a:ext>
            </a:extLst>
          </p:cNvPr>
          <p:cNvSpPr txBox="1"/>
          <p:nvPr/>
        </p:nvSpPr>
        <p:spPr>
          <a:xfrm>
            <a:off x="1251337" y="6395919"/>
            <a:ext cx="3896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pPr algn="ctr"/>
            <a:r>
              <a:rPr lang="en-US" dirty="0"/>
              <a:t>https://joshuaproject.net/continents/AFR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E179AA-92D3-37FC-72CD-B5A988477A9B}"/>
              </a:ext>
            </a:extLst>
          </p:cNvPr>
          <p:cNvSpPr txBox="1">
            <a:spLocks/>
          </p:cNvSpPr>
          <p:nvPr/>
        </p:nvSpPr>
        <p:spPr>
          <a:xfrm>
            <a:off x="2286396" y="3869702"/>
            <a:ext cx="8226805" cy="23408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332,403,650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3959B-A350-0498-7985-F9B4C6482E62}"/>
              </a:ext>
            </a:extLst>
          </p:cNvPr>
          <p:cNvSpPr txBox="1"/>
          <p:nvPr/>
        </p:nvSpPr>
        <p:spPr>
          <a:xfrm>
            <a:off x="2191000" y="4104598"/>
            <a:ext cx="8417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i="1" dirty="0"/>
              <a:t>Greater than the Population of the Entire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4237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B326EC-8882-A4DC-32F1-1594EA3A5142}"/>
              </a:ext>
            </a:extLst>
          </p:cNvPr>
          <p:cNvSpPr txBox="1"/>
          <p:nvPr/>
        </p:nvSpPr>
        <p:spPr>
          <a:xfrm>
            <a:off x="1750597" y="628343"/>
            <a:ext cx="9298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ea typeface="+mj-ea"/>
                <a:cs typeface="+mj-cs"/>
              </a:rPr>
              <a:t>The Spiritual Need in Africa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190BBFB-C430-C659-F393-BA6B89777402}"/>
              </a:ext>
            </a:extLst>
          </p:cNvPr>
          <p:cNvSpPr txBox="1">
            <a:spLocks/>
          </p:cNvSpPr>
          <p:nvPr/>
        </p:nvSpPr>
        <p:spPr>
          <a:xfrm>
            <a:off x="2042442" y="2334287"/>
            <a:ext cx="7952457" cy="603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9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entury Schoolbook" panose="02040604050505020304" pitchFamily="18" charset="0"/>
              </a:rPr>
              <a:t>In the 11 countries with PAACS programs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003D4-78CD-1504-0340-5D3EA2F0D79D}"/>
              </a:ext>
            </a:extLst>
          </p:cNvPr>
          <p:cNvSpPr txBox="1">
            <a:spLocks/>
          </p:cNvSpPr>
          <p:nvPr/>
        </p:nvSpPr>
        <p:spPr>
          <a:xfrm>
            <a:off x="2460721" y="2703896"/>
            <a:ext cx="7115898" cy="19387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4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94,294,000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2BDF7-6BC7-22BF-41D6-25FD09F62BC3}"/>
              </a:ext>
            </a:extLst>
          </p:cNvPr>
          <p:cNvSpPr txBox="1"/>
          <p:nvPr/>
        </p:nvSpPr>
        <p:spPr>
          <a:xfrm>
            <a:off x="2637193" y="4292810"/>
            <a:ext cx="67629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Have Never Heard of Jesus Christ and His Sacrifice for Them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57AA3-1320-8631-9BF3-F81D582DA3B2}"/>
              </a:ext>
            </a:extLst>
          </p:cNvPr>
          <p:cNvSpPr txBox="1"/>
          <p:nvPr/>
        </p:nvSpPr>
        <p:spPr>
          <a:xfrm>
            <a:off x="1251337" y="6395919"/>
            <a:ext cx="3896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pPr algn="ctr"/>
            <a:r>
              <a:rPr lang="en-US" dirty="0"/>
              <a:t>https://joshuaproject.net/continents/AFR</a:t>
            </a:r>
          </a:p>
        </p:txBody>
      </p:sp>
    </p:spTree>
    <p:extLst>
      <p:ext uri="{BB962C8B-B14F-4D97-AF65-F5344CB8AC3E}">
        <p14:creationId xmlns:p14="http://schemas.microsoft.com/office/powerpoint/2010/main" val="20586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1A8BC45-D772-6B2F-97FC-3ACD4E4164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D6338C18-9995-B35C-43ED-5DE5B4B9B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-980"/>
          <a:stretch/>
        </p:blipFill>
        <p:spPr>
          <a:xfrm>
            <a:off x="0" y="0"/>
            <a:ext cx="12192000" cy="6926559"/>
          </a:xfrm>
          <a:prstGeom prst="rect">
            <a:avLst/>
          </a:prstGeom>
        </p:spPr>
      </p:pic>
      <p:pic>
        <p:nvPicPr>
          <p:cNvPr id="18" name="Picture 17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130997F0-161C-1A96-80AB-A29D4F5A7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17" b="-782"/>
          <a:stretch/>
        </p:blipFill>
        <p:spPr>
          <a:xfrm>
            <a:off x="0" y="1"/>
            <a:ext cx="12192000" cy="69265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7D45AD-179B-6108-BCA9-8B99A6886CC5}"/>
              </a:ext>
            </a:extLst>
          </p:cNvPr>
          <p:cNvGrpSpPr/>
          <p:nvPr/>
        </p:nvGrpSpPr>
        <p:grpSpPr>
          <a:xfrm>
            <a:off x="-509144" y="-182688"/>
            <a:ext cx="1937094" cy="7634267"/>
            <a:chOff x="-509144" y="-182688"/>
            <a:chExt cx="1937094" cy="7634267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E2984BC-00A3-37B0-4739-989A1FD3611A}"/>
                </a:ext>
              </a:extLst>
            </p:cNvPr>
            <p:cNvSpPr/>
            <p:nvPr userDrawn="1"/>
          </p:nvSpPr>
          <p:spPr bwMode="auto">
            <a:xfrm rot="20940115" flipV="1">
              <a:off x="230087" y="-182688"/>
              <a:ext cx="1184877" cy="7634267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86B1A1B-F806-0F54-DC98-8AA830E2BD7E}"/>
                </a:ext>
              </a:extLst>
            </p:cNvPr>
            <p:cNvSpPr/>
            <p:nvPr userDrawn="1"/>
          </p:nvSpPr>
          <p:spPr bwMode="auto">
            <a:xfrm rot="20508008" flipV="1">
              <a:off x="-509144" y="14326"/>
              <a:ext cx="1937094" cy="7361804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FF06B5-A4A8-91D1-0BF3-6EFF998B7D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91" y="5535826"/>
            <a:ext cx="1060664" cy="100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12C33-3078-5E2B-012D-76D1CCDE685F}"/>
              </a:ext>
            </a:extLst>
          </p:cNvPr>
          <p:cNvSpPr txBox="1">
            <a:spLocks/>
          </p:cNvSpPr>
          <p:nvPr/>
        </p:nvSpPr>
        <p:spPr>
          <a:xfrm>
            <a:off x="2226998" y="1988517"/>
            <a:ext cx="9144000" cy="17888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“Whom Shall I Send? 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Who Will Go For Us?”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1617C3-7C4B-9FB1-17E2-8EBA709A81E6}"/>
              </a:ext>
            </a:extLst>
          </p:cNvPr>
          <p:cNvSpPr txBox="1">
            <a:spLocks/>
          </p:cNvSpPr>
          <p:nvPr/>
        </p:nvSpPr>
        <p:spPr>
          <a:xfrm>
            <a:off x="7770958" y="4077374"/>
            <a:ext cx="3058619" cy="8597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6:8</a:t>
            </a:r>
          </a:p>
        </p:txBody>
      </p:sp>
    </p:spTree>
    <p:extLst>
      <p:ext uri="{BB962C8B-B14F-4D97-AF65-F5344CB8AC3E}">
        <p14:creationId xmlns:p14="http://schemas.microsoft.com/office/powerpoint/2010/main" val="3183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6">
      <a:dk1>
        <a:srgbClr val="FFFFFF"/>
      </a:dk1>
      <a:lt1>
        <a:sysClr val="window" lastClr="FFFFFF"/>
      </a:lt1>
      <a:dk2>
        <a:srgbClr val="FFFFFF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Custom 1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CE017CED8B234A9B2B1B7EC8EF3DF9" ma:contentTypeVersion="16" ma:contentTypeDescription="Create a new document." ma:contentTypeScope="" ma:versionID="ad5a41ff1e8e2f7eabda3095a6044e06">
  <xsd:schema xmlns:xsd="http://www.w3.org/2001/XMLSchema" xmlns:xs="http://www.w3.org/2001/XMLSchema" xmlns:p="http://schemas.microsoft.com/office/2006/metadata/properties" xmlns:ns2="c3a43c57-7c03-4774-8d5d-e71507370e54" xmlns:ns3="09d9192c-6adc-44f3-86ba-3c1e86d4b2e6" targetNamespace="http://schemas.microsoft.com/office/2006/metadata/properties" ma:root="true" ma:fieldsID="76370d1bd845d9d073169369f67fb405" ns2:_="" ns3:_="">
    <xsd:import namespace="c3a43c57-7c03-4774-8d5d-e71507370e54"/>
    <xsd:import namespace="09d9192c-6adc-44f3-86ba-3c1e86d4b2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43c57-7c03-4774-8d5d-e71507370e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e8bd08-19d3-46ba-9178-01f9be7e9f30}" ma:internalName="TaxCatchAll" ma:showField="CatchAllData" ma:web="c3a43c57-7c03-4774-8d5d-e71507370e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9192c-6adc-44f3-86ba-3c1e86d4b2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30ba69c-f464-456d-bb01-1bb5a85d69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7DED5D-3007-4CF8-9F04-FC033B5B12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25E754-89CB-416D-98ED-6BDBC312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a43c57-7c03-4774-8d5d-e71507370e54"/>
    <ds:schemaRef ds:uri="09d9192c-6adc-44f3-86ba-3c1e86d4b2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3085</TotalTime>
  <Words>1115</Words>
  <Application>Microsoft Office PowerPoint</Application>
  <PresentationFormat>Widescreen</PresentationFormat>
  <Paragraphs>226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Parallax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Hayden</dc:creator>
  <cp:lastModifiedBy>Julie Hayden</cp:lastModifiedBy>
  <cp:revision>319</cp:revision>
  <dcterms:created xsi:type="dcterms:W3CDTF">2023-02-22T16:27:46Z</dcterms:created>
  <dcterms:modified xsi:type="dcterms:W3CDTF">2023-05-05T13:35:05Z</dcterms:modified>
</cp:coreProperties>
</file>